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0" r:id="rId3"/>
    <p:sldId id="309" r:id="rId4"/>
    <p:sldId id="308" r:id="rId5"/>
    <p:sldId id="299" r:id="rId6"/>
    <p:sldId id="289" r:id="rId7"/>
    <p:sldId id="260" r:id="rId8"/>
    <p:sldId id="261" r:id="rId9"/>
    <p:sldId id="262" r:id="rId10"/>
    <p:sldId id="257" r:id="rId11"/>
    <p:sldId id="258" r:id="rId12"/>
    <p:sldId id="259" r:id="rId13"/>
    <p:sldId id="307" r:id="rId14"/>
    <p:sldId id="293" r:id="rId15"/>
    <p:sldId id="263" r:id="rId16"/>
    <p:sldId id="264" r:id="rId17"/>
    <p:sldId id="265" r:id="rId18"/>
    <p:sldId id="266" r:id="rId19"/>
    <p:sldId id="267" r:id="rId20"/>
    <p:sldId id="268" r:id="rId21"/>
    <p:sldId id="292" r:id="rId22"/>
    <p:sldId id="294" r:id="rId23"/>
    <p:sldId id="291" r:id="rId24"/>
    <p:sldId id="269" r:id="rId25"/>
    <p:sldId id="306" r:id="rId26"/>
    <p:sldId id="290" r:id="rId27"/>
    <p:sldId id="271" r:id="rId28"/>
    <p:sldId id="272" r:id="rId29"/>
    <p:sldId id="275" r:id="rId30"/>
    <p:sldId id="276" r:id="rId31"/>
    <p:sldId id="277" r:id="rId32"/>
    <p:sldId id="278" r:id="rId33"/>
    <p:sldId id="279" r:id="rId34"/>
    <p:sldId id="280" r:id="rId35"/>
    <p:sldId id="273" r:id="rId36"/>
    <p:sldId id="274" r:id="rId37"/>
    <p:sldId id="281" r:id="rId38"/>
    <p:sldId id="305" r:id="rId39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865EE7-EA3B-45B4-9B18-395617C65F10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7596B7-B269-402F-BC95-4584C4DC55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94123-A561-4977-996F-A97C0069619F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784D68-430C-481E-930B-4ECF17537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7ABC0D-382E-4DA0-8BF6-BFEE863A56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380E-9140-4E83-B5BF-A64D700D552D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4930-BE66-46D9-AFF9-0DE166606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FB42-B875-4920-99FB-50732F0C9310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E07B-A525-447C-9048-65337F96EE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4C55-3928-48D3-8685-98104EAB560D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1B09-6BB8-4DDD-8ED5-E9713B9FD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BED0-3BA8-4A15-B654-E163C031468A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DACB-9F52-48B8-8D28-DA9AE120F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9D13-ECBF-42FB-95FD-4A9743D91A95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54F5-9C01-4071-97E1-C1A40288E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89DB-FCD2-4AC7-8F7A-658F10768845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17F8-40FA-49F8-A676-6E2992A382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5E99-4C14-492A-9ACC-8074B17C761F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D284-A26D-4D98-95BC-DC52B4353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FAB8-2FC8-4A74-9C97-FB7B503A598E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388C-42E4-45D1-8881-6081A7C05B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DA31-C35E-45AC-81B7-49FFA198E95C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3F40-CA78-4695-8545-B48657C121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501F-7577-4603-9924-221E36E14DBF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A3DC-8A4C-4C30-8B0D-2C9A0E097A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49A9-CF0B-41C2-BD0B-F856262BC660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F64B-1C2C-4DE7-B802-5918B3584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5EA95B-2D83-44FE-9D48-7A1382215DB7}" type="datetimeFigureOut">
              <a:rPr lang="ru-RU"/>
              <a:pPr>
                <a:defRPr/>
              </a:pPr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E79375-416B-42B0-9F69-B3E163F27F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13" y="11113"/>
            <a:ext cx="8928100" cy="6835775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latin typeface="Bookman Old Style" pitchFamily="18" charset="0"/>
              </a:rPr>
              <a:t>ПСИХОЛОГО-ПЕДАГОГІЧНА ПРОФІЛАКТИКА ЗАЛЕЖНОЇ ПОВЕДІНКИ </a:t>
            </a:r>
            <a:r>
              <a:rPr lang="uk-UA" sz="4800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uk-UA" sz="48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Bookman Old Style" pitchFamily="18" charset="0"/>
              </a:rPr>
              <a:t>У ЗДОБУВАЧІВ ОСВІТИ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sz="4800" b="1" i="1" dirty="0" smtClean="0">
                <a:solidFill>
                  <a:srgbClr val="002060"/>
                </a:solidFill>
                <a:latin typeface="Bookman Old Style" pitchFamily="18" charset="0"/>
              </a:rPr>
              <a:t>Мушинський Віктор, керівник психологічної служби системи освіти</a:t>
            </a:r>
            <a:endParaRPr lang="ru-RU" sz="4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1113"/>
            <a:ext cx="1374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906463"/>
            <a:ext cx="1368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11113"/>
            <a:ext cx="13684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06463"/>
            <a:ext cx="1403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480175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uk-UA" sz="6000" b="1" dirty="0"/>
              <a:t>Аутодеструктивна (</a:t>
            </a:r>
            <a:r>
              <a:rPr lang="uk-UA" sz="6000" b="1" dirty="0" smtClean="0"/>
              <a:t>саморуйнівна) поведінка </a:t>
            </a:r>
            <a:r>
              <a:rPr lang="uk-UA" sz="6000" dirty="0"/>
              <a:t>- </a:t>
            </a:r>
            <a:r>
              <a:rPr lang="uk-UA" sz="6000" dirty="0">
                <a:solidFill>
                  <a:srgbClr val="002060"/>
                </a:solidFill>
              </a:rPr>
              <a:t>це поведінка, що відхиляється від медичних і психологічних норм, що загрожує цілісності та розвитку самої особистості. 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Основні форми: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суїцидальна поведінка,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комп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ютерна залежність, харчова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залежність, хімічна залежність </a:t>
            </a:r>
            <a:r>
              <a:rPr lang="uk-UA" sz="4000" i="1" dirty="0" smtClean="0">
                <a:solidFill>
                  <a:srgbClr val="002060"/>
                </a:solidFill>
              </a:rPr>
              <a:t>(вживання спиртних напоїв, наркотиків, паління)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фанатична поведінка </a:t>
            </a:r>
            <a:r>
              <a:rPr lang="uk-UA" sz="4000" i="1" dirty="0" smtClean="0">
                <a:solidFill>
                  <a:srgbClr val="002060"/>
                </a:solidFill>
              </a:rPr>
              <a:t>(музика, спорт, деструктивно-релігійні культи),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аутична поведінка, віктимна поведінка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sz="4000" i="1" dirty="0">
                <a:solidFill>
                  <a:srgbClr val="002060"/>
                </a:solidFill>
              </a:rPr>
              <a:t>(поведінка жертви),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діяльність з вираженим ризиком для життя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sz="4000" i="1" dirty="0">
                <a:solidFill>
                  <a:srgbClr val="002060"/>
                </a:solidFill>
              </a:rPr>
              <a:t>(екстремальні види спорту, істотне перевищення швидкості при їзді на </a:t>
            </a:r>
            <a:r>
              <a:rPr lang="uk-UA" sz="4000" i="1" dirty="0" smtClean="0">
                <a:solidFill>
                  <a:srgbClr val="002060"/>
                </a:solidFill>
              </a:rPr>
              <a:t>скутері, автомобілі </a:t>
            </a:r>
            <a:r>
              <a:rPr lang="uk-UA" sz="4000" i="1" dirty="0">
                <a:solidFill>
                  <a:srgbClr val="002060"/>
                </a:solidFill>
              </a:rPr>
              <a:t>та ін.)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6262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Специфікою </a:t>
            </a:r>
            <a:r>
              <a:rPr lang="uk-UA" dirty="0">
                <a:solidFill>
                  <a:srgbClr val="002060"/>
                </a:solidFill>
              </a:rPr>
              <a:t>аутодеструктивної поведінки (аналогічно </a:t>
            </a:r>
            <a:r>
              <a:rPr lang="uk-UA" dirty="0" smtClean="0">
                <a:solidFill>
                  <a:srgbClr val="002060"/>
                </a:solidFill>
              </a:rPr>
              <a:t>іншим </a:t>
            </a:r>
            <a:r>
              <a:rPr lang="uk-UA" dirty="0">
                <a:solidFill>
                  <a:srgbClr val="002060"/>
                </a:solidFill>
              </a:rPr>
              <a:t>формам) у підлітковому віці є її </a:t>
            </a:r>
            <a:r>
              <a:rPr lang="uk-UA" b="1" dirty="0">
                <a:solidFill>
                  <a:srgbClr val="002060"/>
                </a:solidFill>
              </a:rPr>
              <a:t>опосередкованість груповими цінностями. </a:t>
            </a:r>
            <a:r>
              <a:rPr lang="uk-UA" dirty="0">
                <a:solidFill>
                  <a:srgbClr val="002060"/>
                </a:solidFill>
              </a:rPr>
              <a:t>Група, до якої включений підліток, може породжувати такі форми </a:t>
            </a:r>
            <a:r>
              <a:rPr lang="uk-UA" dirty="0" smtClean="0">
                <a:solidFill>
                  <a:srgbClr val="002060"/>
                </a:solidFill>
              </a:rPr>
              <a:t>аутодеструкції: </a:t>
            </a:r>
            <a:r>
              <a:rPr lang="uk-UA" dirty="0">
                <a:solidFill>
                  <a:srgbClr val="002060"/>
                </a:solidFill>
              </a:rPr>
              <a:t>наркозалежна поведінка, </a:t>
            </a:r>
            <a:r>
              <a:rPr lang="uk-UA" dirty="0" smtClean="0">
                <a:solidFill>
                  <a:srgbClr val="002060"/>
                </a:solidFill>
              </a:rPr>
              <a:t>самопорізи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smtClean="0">
                <a:solidFill>
                  <a:srgbClr val="002060"/>
                </a:solidFill>
              </a:rPr>
              <a:t>екстремальна поведінка, комп'ютерна </a:t>
            </a:r>
            <a:r>
              <a:rPr lang="uk-UA" dirty="0">
                <a:solidFill>
                  <a:srgbClr val="002060"/>
                </a:solidFill>
              </a:rPr>
              <a:t>залежність, харчові </a:t>
            </a:r>
            <a:r>
              <a:rPr lang="uk-UA" dirty="0" smtClean="0">
                <a:solidFill>
                  <a:srgbClr val="002060"/>
                </a:solidFill>
              </a:rPr>
              <a:t>аддикції</a:t>
            </a:r>
            <a:r>
              <a:rPr lang="uk-UA" dirty="0">
                <a:solidFill>
                  <a:srgbClr val="002060"/>
                </a:solidFill>
              </a:rPr>
              <a:t>, рідше - суїцидальна поведінка.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662622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Мережеголізм</a:t>
            </a:r>
            <a:r>
              <a:rPr lang="uk-UA" sz="40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4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-  </a:t>
            </a:r>
            <a:r>
              <a:rPr lang="uk-UA" sz="40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залежність від Інтернету</a:t>
            </a:r>
            <a:r>
              <a:rPr lang="uk-UA" sz="36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uk-UA" sz="36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Нав</a:t>
            </a:r>
            <a:r>
              <a:rPr lang="en-US" sz="4000" b="1" dirty="0" smtClean="0">
                <a:solidFill>
                  <a:srgbClr val="002060"/>
                </a:solidFill>
              </a:rPr>
              <a:t>’</a:t>
            </a:r>
            <a:r>
              <a:rPr lang="ru-RU" sz="4000" b="1" dirty="0" smtClean="0">
                <a:solidFill>
                  <a:srgbClr val="002060"/>
                </a:solidFill>
              </a:rPr>
              <a:t>язливий серфінг </a:t>
            </a:r>
            <a:r>
              <a:rPr lang="ru-RU" sz="4000" b="1" dirty="0">
                <a:solidFill>
                  <a:srgbClr val="002060"/>
                </a:solidFill>
              </a:rPr>
              <a:t>–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   </a:t>
            </a:r>
            <a:r>
              <a:rPr lang="ru-RU" sz="4000" i="1" dirty="0" smtClean="0">
                <a:solidFill>
                  <a:srgbClr val="002060"/>
                </a:solidFill>
              </a:rPr>
              <a:t>мандрунавання по мережі в пошуках </a:t>
            </a:r>
            <a:r>
              <a:rPr lang="ru-RU" sz="4000" i="1" dirty="0">
                <a:solidFill>
                  <a:srgbClr val="002060"/>
                </a:solidFill>
              </a:rPr>
              <a:t/>
            </a:r>
            <a:br>
              <a:rPr lang="ru-RU" sz="4000" i="1" dirty="0">
                <a:solidFill>
                  <a:srgbClr val="002060"/>
                </a:solidFill>
              </a:rPr>
            </a:br>
            <a:r>
              <a:rPr lang="ru-RU" sz="4000" i="1" dirty="0">
                <a:solidFill>
                  <a:srgbClr val="002060"/>
                </a:solidFill>
              </a:rPr>
              <a:t>    </a:t>
            </a:r>
            <a:r>
              <a:rPr lang="ru-RU" sz="4000" i="1" dirty="0" smtClean="0">
                <a:solidFill>
                  <a:srgbClr val="002060"/>
                </a:solidFill>
              </a:rPr>
              <a:t>інформації</a:t>
            </a:r>
            <a:r>
              <a:rPr lang="ru-RU" sz="4000" i="1" dirty="0">
                <a:solidFill>
                  <a:srgbClr val="002060"/>
                </a:solidFill>
              </a:rPr>
              <a:t/>
            </a:r>
            <a:br>
              <a:rPr lang="ru-RU" sz="4000" i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Віртуальні знайомства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Перегляд  порносайтів  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Спілкування</a:t>
            </a:r>
            <a:r>
              <a:rPr lang="uk-UA" sz="4000" b="1" dirty="0" smtClean="0">
                <a:solidFill>
                  <a:srgbClr val="002060"/>
                </a:solidFill>
              </a:rPr>
              <a:t> </a:t>
            </a:r>
            <a:r>
              <a:rPr lang="uk-UA" sz="4000" b="1" dirty="0">
                <a:solidFill>
                  <a:srgbClr val="002060"/>
                </a:solidFill>
              </a:rPr>
              <a:t>в чатах </a:t>
            </a:r>
            <a:r>
              <a:rPr lang="uk-UA" sz="4000" b="1" dirty="0" smtClean="0">
                <a:solidFill>
                  <a:srgbClr val="002060"/>
                </a:solidFill>
              </a:rPr>
              <a:t>і </a:t>
            </a:r>
            <a:r>
              <a:rPr lang="uk-UA" sz="4000" b="1" dirty="0">
                <a:solidFill>
                  <a:srgbClr val="002060"/>
                </a:solidFill>
              </a:rPr>
              <a:t>на форумах</a:t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>“</a:t>
            </a:r>
            <a:r>
              <a:rPr lang="uk-UA" sz="4000" b="1" dirty="0" smtClean="0">
                <a:solidFill>
                  <a:srgbClr val="002060"/>
                </a:solidFill>
              </a:rPr>
              <a:t>Скачування” музики</a:t>
            </a: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Пристрасть до біржевих онлайн-торгів</a:t>
            </a:r>
            <a:r>
              <a:rPr lang="uk-UA" sz="3600" dirty="0"/>
              <a:t/>
            </a:r>
            <a:br>
              <a:rPr lang="uk-UA" sz="3600" dirty="0"/>
            </a:b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6742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ІІІ </a:t>
            </a: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групи факторів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проблемної (девіантної) поведінки</a:t>
            </a:r>
            <a:b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17725"/>
            <a:ext cx="43926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108200"/>
            <a:ext cx="42878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413250"/>
            <a:ext cx="43926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700" y="4413250"/>
            <a:ext cx="42878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ru-RU" sz="5300" b="1" dirty="0" smtClean="0">
                <a:solidFill>
                  <a:srgbClr val="002060"/>
                </a:solidFill>
              </a:rPr>
              <a:t>І. С</a:t>
            </a:r>
            <a:r>
              <a:rPr lang="uk-UA" sz="5300" b="1" dirty="0" smtClean="0">
                <a:solidFill>
                  <a:srgbClr val="002060"/>
                </a:solidFill>
              </a:rPr>
              <a:t>оціально-середовищні:</a:t>
            </a:r>
            <a:r>
              <a:rPr lang="ru-RU" sz="5300" dirty="0">
                <a:solidFill>
                  <a:srgbClr val="002060"/>
                </a:solidFill>
              </a:rPr>
              <a:t/>
            </a:r>
            <a:br>
              <a:rPr lang="ru-RU" sz="5300" dirty="0">
                <a:solidFill>
                  <a:srgbClr val="002060"/>
                </a:solidFill>
              </a:rPr>
            </a:br>
            <a:r>
              <a:rPr lang="uk-UA" sz="4000" b="1" i="1" dirty="0" smtClean="0">
                <a:solidFill>
                  <a:srgbClr val="002060"/>
                </a:solidFill>
              </a:rPr>
              <a:t>1.1. Місце </a:t>
            </a:r>
            <a:r>
              <a:rPr lang="uk-UA" sz="4000" b="1" i="1" dirty="0">
                <a:solidFill>
                  <a:srgbClr val="002060"/>
                </a:solidFill>
              </a:rPr>
              <a:t>проживання </a:t>
            </a:r>
            <a:r>
              <a:rPr lang="uk-UA" sz="4000" dirty="0"/>
              <a:t>(чим більше місто, тим вище рівень </a:t>
            </a:r>
            <a:r>
              <a:rPr lang="uk-UA" sz="4000" dirty="0" smtClean="0"/>
              <a:t>девіантності)</a:t>
            </a:r>
            <a:r>
              <a:rPr lang="uk-UA" sz="4000" dirty="0"/>
              <a:t> 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b="1" i="1" dirty="0" smtClean="0">
                <a:solidFill>
                  <a:srgbClr val="002060"/>
                </a:solidFill>
              </a:rPr>
              <a:t>1.2. Критичні шкільні ситуації:</a:t>
            </a:r>
            <a:r>
              <a:rPr lang="ru-RU" sz="4000" b="1" i="1" dirty="0">
                <a:solidFill>
                  <a:srgbClr val="002060"/>
                </a:solidFill>
              </a:rPr>
              <a:t/>
            </a:r>
            <a:br>
              <a:rPr lang="ru-RU" sz="4000" b="1" i="1" dirty="0">
                <a:solidFill>
                  <a:srgbClr val="002060"/>
                </a:solidFill>
              </a:rPr>
            </a:br>
            <a:r>
              <a:rPr lang="uk-UA" sz="4000" dirty="0"/>
              <a:t>а) часта зміна вчителів;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dirty="0"/>
              <a:t>б) конфлікти </a:t>
            </a:r>
            <a:r>
              <a:rPr lang="uk-UA" sz="4000" dirty="0" smtClean="0"/>
              <a:t>з учителями</a:t>
            </a:r>
            <a:r>
              <a:rPr lang="uk-UA" sz="4000" dirty="0"/>
              <a:t>;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dirty="0"/>
              <a:t>в) неуспіх </a:t>
            </a:r>
            <a:r>
              <a:rPr lang="uk-UA" sz="4000" dirty="0" smtClean="0"/>
              <a:t>в </a:t>
            </a:r>
            <a:r>
              <a:rPr lang="uk-UA" sz="4000" dirty="0"/>
              <a:t>навчанні;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dirty="0"/>
              <a:t>г) </a:t>
            </a:r>
            <a:r>
              <a:rPr lang="uk-UA" sz="4000" dirty="0" smtClean="0"/>
              <a:t>неприйняття однолітками</a:t>
            </a:r>
            <a:r>
              <a:rPr lang="uk-UA" sz="4000" dirty="0"/>
              <a:t>;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dirty="0"/>
              <a:t>д) зловживання санкціями;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dirty="0"/>
              <a:t>е) "приклеювання ярликів";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dirty="0"/>
              <a:t>ж) </a:t>
            </a:r>
            <a:r>
              <a:rPr lang="uk-UA" sz="4000" dirty="0" smtClean="0"/>
              <a:t>прояви насильства в школі.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62622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</a:rPr>
              <a:t>1.3. Критичні сімейні ситуації: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uk-UA" dirty="0"/>
              <a:t>а) багатодітні родини;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б) низький матеріальний рівень родини;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в) родини з неправильним типом виховання;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г) злочинні родини</a:t>
            </a:r>
            <a:r>
              <a:rPr lang="uk-UA" dirty="0" smtClean="0"/>
              <a:t>;</a:t>
            </a:r>
            <a:br>
              <a:rPr lang="uk-UA" dirty="0" smtClean="0"/>
            </a:br>
            <a:r>
              <a:rPr lang="uk-UA" dirty="0" smtClean="0"/>
              <a:t>д) хронічно-конфліктні родини;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е) </a:t>
            </a:r>
            <a:r>
              <a:rPr lang="uk-UA" dirty="0"/>
              <a:t>родини що розпалися, чи </a:t>
            </a:r>
            <a:r>
              <a:rPr lang="uk-UA" dirty="0" smtClean="0"/>
              <a:t>розпадаються (неповні родини)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є) </a:t>
            </a:r>
            <a:r>
              <a:rPr lang="uk-UA" dirty="0"/>
              <a:t>елітарні родини.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662622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6000" b="1" dirty="0" smtClean="0">
                <a:solidFill>
                  <a:schemeClr val="accent2">
                    <a:lumMod val="50000"/>
                  </a:schemeClr>
                </a:solidFill>
              </a:rPr>
              <a:t>ІІ. Медико-біологічні фактори:</a:t>
            </a:r>
            <a:r>
              <a:rPr lang="uk-UA" sz="60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900" i="1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uk-UA" sz="4900" i="1" dirty="0" smtClean="0">
                <a:solidFill>
                  <a:schemeClr val="accent2">
                    <a:lumMod val="50000"/>
                  </a:schemeClr>
                </a:solidFill>
              </a:rPr>
              <a:t>1. Перекручена </a:t>
            </a:r>
            <a:r>
              <a:rPr lang="uk-UA" sz="4900" i="1" dirty="0">
                <a:solidFill>
                  <a:schemeClr val="accent2">
                    <a:lumMod val="50000"/>
                  </a:schemeClr>
                </a:solidFill>
              </a:rPr>
              <a:t>біологічна потреба</a:t>
            </a:r>
            <a:r>
              <a:rPr lang="uk-UA" sz="4900" dirty="0">
                <a:solidFill>
                  <a:schemeClr val="accent2">
                    <a:lumMod val="50000"/>
                  </a:schemeClr>
                </a:solidFill>
              </a:rPr>
              <a:t> (наприклад, потреба в алкоголі та наркотиках);</a:t>
            </a:r>
            <a:r>
              <a:rPr lang="ru-RU" sz="49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4900" i="1" dirty="0" smtClean="0">
                <a:solidFill>
                  <a:schemeClr val="accent2">
                    <a:lumMod val="50000"/>
                  </a:schemeClr>
                </a:solidFill>
              </a:rPr>
              <a:t>2.2. Нерівномірне </a:t>
            </a:r>
            <a:r>
              <a:rPr lang="uk-UA" sz="4900" i="1" dirty="0">
                <a:solidFill>
                  <a:schemeClr val="accent2">
                    <a:lumMod val="50000"/>
                  </a:schemeClr>
                </a:solidFill>
              </a:rPr>
              <a:t>статеве дозрівання:</a:t>
            </a:r>
            <a:r>
              <a:rPr lang="ru-RU" sz="4900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9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4900" dirty="0">
                <a:solidFill>
                  <a:schemeClr val="accent2">
                    <a:lumMod val="50000"/>
                  </a:schemeClr>
                </a:solidFill>
              </a:rPr>
              <a:t>а) випередження (акселерація);</a:t>
            </a:r>
            <a:r>
              <a:rPr lang="ru-RU" sz="49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4900" dirty="0">
                <a:solidFill>
                  <a:schemeClr val="accent2">
                    <a:lumMod val="50000"/>
                  </a:schemeClr>
                </a:solidFill>
              </a:rPr>
              <a:t>б) затримка (ретардація</a:t>
            </a:r>
            <a:r>
              <a:rPr lang="uk-UA" sz="49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r>
              <a:rPr lang="ru-RU" sz="49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9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 smtClean="0"/>
              <a:t/>
            </a:r>
            <a:br>
              <a:rPr lang="uk-UA" sz="3600" b="1" i="1" dirty="0" smtClean="0"/>
            </a:br>
            <a:r>
              <a:rPr lang="uk-UA" sz="3600" b="1" i="1" dirty="0" smtClean="0">
                <a:solidFill>
                  <a:schemeClr val="accent4">
                    <a:lumMod val="50000"/>
                  </a:schemeClr>
                </a:solidFill>
              </a:rPr>
              <a:t>2.3. Соматичні </a:t>
            </a:r>
            <a:r>
              <a:rPr lang="uk-UA" sz="3600" b="1" i="1" dirty="0">
                <a:solidFill>
                  <a:schemeClr val="accent4">
                    <a:lumMod val="50000"/>
                  </a:schemeClr>
                </a:solidFill>
              </a:rPr>
              <a:t>порушення: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>
                <a:solidFill>
                  <a:schemeClr val="accent4">
                    <a:lumMod val="50000"/>
                  </a:schemeClr>
                </a:solidFill>
              </a:rPr>
              <a:t>а) онкологічні та серцево-судинні хвороби;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>
                <a:solidFill>
                  <a:schemeClr val="accent4">
                    <a:lumMod val="50000"/>
                  </a:schemeClr>
                </a:solidFill>
              </a:rPr>
              <a:t>б) хвороби органів дихання (астма, туберкульоз);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>
                <a:solidFill>
                  <a:schemeClr val="accent4">
                    <a:lumMod val="50000"/>
                  </a:schemeClr>
                </a:solidFill>
              </a:rPr>
              <a:t>в) ВІЧ-інфекція;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>
                <a:solidFill>
                  <a:schemeClr val="accent4">
                    <a:lumMod val="50000"/>
                  </a:schemeClr>
                </a:solidFill>
              </a:rPr>
              <a:t>г) втрата фізіологічних функцій (зір, слух, рухи);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>
                <a:solidFill>
                  <a:schemeClr val="accent4">
                    <a:lumMod val="50000"/>
                  </a:schemeClr>
                </a:solidFill>
              </a:rPr>
              <a:t>д) природжені або придбані потворства;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100" dirty="0">
                <a:solidFill>
                  <a:schemeClr val="accent4">
                    <a:lumMod val="50000"/>
                  </a:schemeClr>
                </a:solidFill>
              </a:rPr>
              <a:t>є) стани після важких операцій та трансплантації донорських органів.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4">
                    <a:lumMod val="50000"/>
                  </a:schemeClr>
                </a:solidFill>
              </a:rPr>
              <a:t>2.4. </a:t>
            </a:r>
            <a:r>
              <a:rPr lang="uk-UA" sz="3600" b="1" i="1" dirty="0">
                <a:solidFill>
                  <a:schemeClr val="accent4">
                    <a:lumMod val="50000"/>
                  </a:schemeClr>
                </a:solidFill>
              </a:rPr>
              <a:t>Психічні порушення: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accent4">
                    <a:lumMod val="50000"/>
                  </a:schemeClr>
                </a:solidFill>
              </a:rPr>
              <a:t>а) наркозалежність (алкоголь, психоактивні речовини);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accent4">
                    <a:lumMod val="50000"/>
                  </a:schemeClr>
                </a:solidFill>
              </a:rPr>
              <a:t>б) психічні хвороби (шизофренія, епілепсія, психопатія);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accent4">
                    <a:lumMod val="50000"/>
                  </a:schemeClr>
                </a:solidFill>
              </a:rPr>
              <a:t>в) емоційно-депресивні 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>стани.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75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300" b="1" dirty="0" smtClean="0">
                <a:solidFill>
                  <a:srgbClr val="002060"/>
                </a:solidFill>
              </a:rPr>
              <a:t>ІІІ. Психологічні фактори:</a:t>
            </a:r>
            <a:br>
              <a:rPr lang="uk-UA" sz="5300" b="1" dirty="0" smtClean="0">
                <a:solidFill>
                  <a:srgbClr val="002060"/>
                </a:solidFill>
              </a:rPr>
            </a:b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3.1. </a:t>
            </a: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Специфічні підліткові 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реакції </a:t>
            </a: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100" dirty="0">
                <a:solidFill>
                  <a:schemeClr val="accent2">
                    <a:lumMod val="50000"/>
                  </a:schemeClr>
                </a:solidFill>
              </a:rPr>
              <a:t>а) </a:t>
            </a:r>
            <a:r>
              <a:rPr lang="uk-UA" sz="3100" dirty="0" smtClean="0">
                <a:solidFill>
                  <a:schemeClr val="accent2">
                    <a:lumMod val="50000"/>
                  </a:schemeClr>
                </a:solidFill>
              </a:rPr>
              <a:t>криза ідентичності:переживання  </a:t>
            </a:r>
            <a:r>
              <a:rPr lang="uk-UA" sz="3100" dirty="0">
                <a:solidFill>
                  <a:schemeClr val="accent2">
                    <a:lumMod val="50000"/>
                  </a:schemeClr>
                </a:solidFill>
              </a:rPr>
              <a:t>фізичної і психічної </a:t>
            </a:r>
            <a:r>
              <a:rPr lang="uk-UA" sz="3100" dirty="0" smtClean="0">
                <a:solidFill>
                  <a:schemeClr val="accent2">
                    <a:lumMod val="50000"/>
                  </a:schemeClr>
                </a:solidFill>
              </a:rPr>
              <a:t>зміненості</a:t>
            </a:r>
            <a:r>
              <a:rPr lang="uk-UA" sz="31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sz="3100" dirty="0" smtClean="0">
                <a:solidFill>
                  <a:schemeClr val="accent2">
                    <a:lumMod val="50000"/>
                  </a:schemeClr>
                </a:solidFill>
              </a:rPr>
              <a:t>нових </a:t>
            </a:r>
            <a:r>
              <a:rPr lang="uk-UA" sz="3100" dirty="0">
                <a:solidFill>
                  <a:schemeClr val="accent2">
                    <a:lumMod val="50000"/>
                  </a:schemeClr>
                </a:solidFill>
              </a:rPr>
              <a:t>форм свого "Я</a:t>
            </a:r>
            <a:r>
              <a:rPr lang="uk-UA" sz="3100" dirty="0" smtClean="0">
                <a:solidFill>
                  <a:schemeClr val="accent2">
                    <a:lumMod val="50000"/>
                  </a:schemeClr>
                </a:solidFill>
              </a:rPr>
              <a:t>";</a:t>
            </a:r>
            <a:br>
              <a:rPr lang="uk-UA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100" dirty="0" smtClean="0">
                <a:solidFill>
                  <a:schemeClr val="accent2">
                    <a:lumMod val="50000"/>
                  </a:schemeClr>
                </a:solidFill>
              </a:rPr>
              <a:t>б) реакція емансипації, реакція групування з ровесниками; хоббі-реакція; реакція компенсації; реакція імітації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3.2. Наявність 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внутрішнього конфлікту;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3.3. Акцентуація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 рис </a:t>
            </a: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характеру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(боязкість,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сором'язливість, демонстративність, імпульсивність, емоційна нестійкість та інш.);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3.4. П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оведінка</a:t>
            </a: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, що відхиляється -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як спосіб самоствердження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;  як залучення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уваги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;  як крик про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допомогу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; як перекручена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пошукова потреба</a:t>
            </a:r>
            <a:r>
              <a:rPr lang="uk-UA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2060"/>
                </a:solidFill>
                <a:latin typeface="Book Antiqua" pitchFamily="18" charset="0"/>
              </a:rPr>
              <a:t>ВИЗНАЧЕННЯ ПОНЯТТЯ «ЗАЛЕЖНА ПОВЕДІНКА»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 smtClean="0"/>
              <a:t> </a:t>
            </a:r>
            <a:r>
              <a:rPr lang="uk-UA" sz="4000" b="1" i="1" dirty="0" smtClean="0">
                <a:solidFill>
                  <a:srgbClr val="7030A0"/>
                </a:solidFill>
              </a:rPr>
              <a:t>3.5.Наявність </a:t>
            </a:r>
            <a:r>
              <a:rPr lang="uk-UA" sz="4000" b="1" i="1" dirty="0">
                <a:solidFill>
                  <a:srgbClr val="7030A0"/>
                </a:solidFill>
              </a:rPr>
              <a:t>рис психічної незрілості</a:t>
            </a:r>
            <a:r>
              <a:rPr lang="uk-UA" sz="4000" b="1" dirty="0">
                <a:solidFill>
                  <a:srgbClr val="7030A0"/>
                </a:solidFill>
              </a:rPr>
              <a:t>, таких як:</a:t>
            </a:r>
            <a:r>
              <a:rPr lang="ru-RU" sz="4000" b="1" dirty="0">
                <a:solidFill>
                  <a:srgbClr val="7030A0"/>
                </a:solidFill>
              </a:rPr>
              <a:t/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залежність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від чужої думки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, від ситуації,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нездатність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активно впливати на неї,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схильність </a:t>
            </a:r>
            <a:b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уникання складних ситуацій;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слабкість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реакцій на критику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невиразність </a:t>
            </a:r>
            <a:b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власних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вольових установок;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слабкість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самоконтролю та саморегуляції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як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прояв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несформованих основних психологічних передумов переходу до підліткового віку;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некоригованість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поведінки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, зумовлена поєднанням інфантильності з афективною збудливістю.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626225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bg1"/>
                </a:solidFill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</a:rPr>
              <a:t>НАСИЛЬСТВО В СІМ</a:t>
            </a:r>
            <a:r>
              <a:rPr lang="en-US" sz="6000" b="1" dirty="0" smtClean="0">
                <a:solidFill>
                  <a:schemeClr val="bg1"/>
                </a:solidFill>
              </a:rPr>
              <a:t>’</a:t>
            </a:r>
            <a:r>
              <a:rPr lang="uk-UA" sz="6000" b="1" dirty="0" smtClean="0">
                <a:solidFill>
                  <a:schemeClr val="bg1"/>
                </a:solidFill>
              </a:rPr>
              <a:t>Ї ЯК ФАКТОР ЗАЛЕЖНОСТІ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6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49500"/>
            <a:ext cx="41767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49500"/>
            <a:ext cx="41767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6626225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b="1" dirty="0" smtClean="0">
                <a:solidFill>
                  <a:schemeClr val="tx2">
                    <a:lumMod val="50000"/>
                  </a:schemeClr>
                </a:solidFill>
              </a:rPr>
              <a:t>Насильство в сім'ї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будь-які умисні дії фізичного, сексуального, психологічного чи економічного спрямування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одного члена сім'ї по відношенню до іншого члена сім'ї, якщо ці дії порушують конституційні права і свободи члена сім'ї як людини та громадянина і завдають йому моральної шкоди, шкоди його фізичному чи психічному здоров'ю.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2060"/>
                </a:solidFill>
              </a:rPr>
              <a:t>Психологічне насильство </a:t>
            </a:r>
            <a:r>
              <a:rPr lang="uk-UA" sz="3200" dirty="0" smtClean="0">
                <a:solidFill>
                  <a:srgbClr val="002060"/>
                </a:solidFill>
              </a:rPr>
              <a:t>можна описати як  </a:t>
            </a:r>
            <a:r>
              <a:rPr lang="uk-UA" sz="3200" i="1" dirty="0" smtClean="0">
                <a:solidFill>
                  <a:srgbClr val="002060"/>
                </a:solidFill>
              </a:rPr>
              <a:t>постійне приниження людини, яке призводить до загальмування розвитку особистості та придбання низки патологічних властивостей характеру </a:t>
            </a:r>
            <a:r>
              <a:rPr lang="uk-UA" sz="3200" dirty="0" smtClean="0">
                <a:solidFill>
                  <a:srgbClr val="002060"/>
                </a:solidFill>
              </a:rPr>
              <a:t>.  У відносинах дорослих психічне насильство проявляється двояко. Це може бути повний контроль з боку чоловіка або ж страх дружини перед ним. У будь-якому випадку такі відносини побудовані на тому, </a:t>
            </a:r>
            <a:r>
              <a:rPr lang="uk-UA" sz="3200" b="1" dirty="0" smtClean="0">
                <a:solidFill>
                  <a:srgbClr val="002060"/>
                </a:solidFill>
              </a:rPr>
              <a:t>що один панує, а другий покірливо підкоряється і не може і слово поперек вставити. 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 Найгірше те, що  жертви психічного насильства вже </a:t>
            </a:r>
            <a:r>
              <a:rPr lang="uk-UA" sz="3200" b="1" dirty="0" smtClean="0">
                <a:solidFill>
                  <a:srgbClr val="002060"/>
                </a:solidFill>
              </a:rPr>
              <a:t>звикли, що ними командують , а вони підпорядковуються.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5532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Основні особливості «залежної» особистості:</a:t>
            </a:r>
            <a:b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низька самооцінка, невпевненість у собі, уява про себе як про безпорадного та   неефективного,  що нездатний відповідати повсякденним вимогам   життя,</a:t>
            </a:r>
            <a:r>
              <a:rPr lang="ru-RU" sz="3600" dirty="0" smtClean="0">
                <a:solidFill>
                  <a:srgbClr val="002060"/>
                </a:solidFill>
              </a:rPr>
              <a:t> «</a:t>
            </a:r>
            <a:r>
              <a:rPr lang="uk-UA" sz="3600" dirty="0" smtClean="0">
                <a:solidFill>
                  <a:srgbClr val="002060"/>
                </a:solidFill>
              </a:rPr>
              <a:t>екстернальна» (зовнішня) локалізація </a:t>
            </a:r>
            <a:r>
              <a:rPr lang="ru-RU" sz="3600" dirty="0" smtClean="0">
                <a:solidFill>
                  <a:srgbClr val="002060"/>
                </a:solidFill>
              </a:rPr>
              <a:t>контролю </a:t>
            </a:r>
            <a:r>
              <a:rPr lang="ru-RU" sz="3600" dirty="0">
                <a:solidFill>
                  <a:srgbClr val="002060"/>
                </a:solidFill>
              </a:rPr>
              <a:t>над </a:t>
            </a:r>
            <a:r>
              <a:rPr lang="uk-UA" sz="3600" dirty="0" smtClean="0">
                <a:solidFill>
                  <a:srgbClr val="002060"/>
                </a:solidFill>
              </a:rPr>
              <a:t>подіями,  підвищена навіюваність, прогностична некомпетентність, значна потреба в підтримці та її постійний пошук, потреба в приналежності до групи, готовність підкорятись та підлаштовуватись до групових цінностей, до ситуації, «добровільно» приймати роль «жертви», страх втратити підтримку, схильність до ігрової поведінки, до «віртуального життя».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МЕТОДИ ПСИХОЛОГО-ПЕДАГОГІЧНОЇ ПРОФІЛАКТИКИ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856662" cy="532765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000" b="1" dirty="0">
                <a:solidFill>
                  <a:srgbClr val="002060"/>
                </a:solidFill>
              </a:rPr>
              <a:t>І</a:t>
            </a:r>
            <a:r>
              <a:rPr lang="ru-RU" sz="4000" b="1" dirty="0" smtClean="0">
                <a:solidFill>
                  <a:srgbClr val="002060"/>
                </a:solidFill>
              </a:rPr>
              <a:t>нформування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– </a:t>
            </a:r>
            <a:r>
              <a:rPr lang="ru-RU" sz="4000" dirty="0" smtClean="0">
                <a:solidFill>
                  <a:srgbClr val="002060"/>
                </a:solidFill>
              </a:rPr>
              <a:t>сайт, науково-методична література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smtClean="0">
                <a:solidFill>
                  <a:srgbClr val="002060"/>
                </a:solidFill>
              </a:rPr>
              <a:t>брошури, пам</a:t>
            </a:r>
            <a:r>
              <a:rPr lang="en-US" sz="4000" dirty="0" smtClean="0">
                <a:solidFill>
                  <a:srgbClr val="002060"/>
                </a:solidFill>
              </a:rPr>
              <a:t>’</a:t>
            </a:r>
            <a:r>
              <a:rPr lang="ru-RU" sz="4000" dirty="0" smtClean="0">
                <a:solidFill>
                  <a:srgbClr val="002060"/>
                </a:solidFill>
              </a:rPr>
              <a:t>ятки, флеш-моби та ін.</a:t>
            </a:r>
            <a:endParaRPr lang="uk-UA" sz="4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Діагностичні обстеження </a:t>
            </a:r>
            <a:r>
              <a:rPr lang="ru-RU" sz="4000" b="1" dirty="0">
                <a:solidFill>
                  <a:srgbClr val="002060"/>
                </a:solidFill>
              </a:rPr>
              <a:t>- </a:t>
            </a:r>
            <a:r>
              <a:rPr lang="ru-RU" sz="4000" dirty="0" smtClean="0">
                <a:solidFill>
                  <a:srgbClr val="002060"/>
                </a:solidFill>
              </a:rPr>
              <a:t>виявлення </a:t>
            </a:r>
            <a:r>
              <a:rPr lang="ru-RU" sz="4000" dirty="0">
                <a:solidFill>
                  <a:srgbClr val="002060"/>
                </a:solidFill>
              </a:rPr>
              <a:t>«</a:t>
            </a:r>
            <a:r>
              <a:rPr lang="ru-RU" sz="4000" dirty="0" smtClean="0">
                <a:solidFill>
                  <a:srgbClr val="002060"/>
                </a:solidFill>
              </a:rPr>
              <a:t>групи ризику» та з</a:t>
            </a:r>
            <a:r>
              <a:rPr lang="en-US" sz="4000" dirty="0" smtClean="0">
                <a:solidFill>
                  <a:srgbClr val="002060"/>
                </a:solidFill>
              </a:rPr>
              <a:t>’</a:t>
            </a:r>
            <a:r>
              <a:rPr lang="ru-RU" sz="4000" dirty="0" smtClean="0">
                <a:solidFill>
                  <a:srgbClr val="002060"/>
                </a:solidFill>
              </a:rPr>
              <a:t>ясування причин  проблемної поведінки</a:t>
            </a:r>
            <a:endParaRPr lang="uk-UA" sz="4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Психолого-педагогічна підтримка </a:t>
            </a:r>
            <a:r>
              <a:rPr lang="ru-RU" sz="4000" dirty="0">
                <a:solidFill>
                  <a:srgbClr val="002060"/>
                </a:solidFill>
              </a:rPr>
              <a:t>– </a:t>
            </a:r>
            <a:r>
              <a:rPr lang="ru-RU" sz="4000" dirty="0" smtClean="0">
                <a:solidFill>
                  <a:srgbClr val="002060"/>
                </a:solidFill>
              </a:rPr>
              <a:t>консультативна та корекційна робота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36842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2060"/>
                </a:solidFill>
              </a:rPr>
              <a:t>ОРГАНІЗАЦІЙНА МОДЕЛЬ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141913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6600" b="1" smtClean="0">
                <a:solidFill>
                  <a:srgbClr val="C00000"/>
                </a:solidFill>
              </a:rPr>
              <a:t>Три рівні психолого-педагогічної профілактики залежної поведінки</a:t>
            </a:r>
            <a:endParaRPr lang="ru-RU" sz="66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b="1" dirty="0">
                <a:solidFill>
                  <a:srgbClr val="002060"/>
                </a:solidFill>
              </a:rPr>
              <a:t>Первинна профілактика  (рівень середовища) </a:t>
            </a:r>
            <a:r>
              <a:rPr lang="uk-UA" dirty="0"/>
              <a:t>–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інформаційно-просвітницька робота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щодо виявлення негативних проявів, підвищення рівня стресостійкості особистості та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формування активного стилю життя, який забезпечує реалізацію прав, задоволення потреб та інтересів особистості без застосування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будь-яких форм насильства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662622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Моніторинг освітнього </a:t>
            </a:r>
            <a:r>
              <a:rPr lang="uk-UA" b="1" dirty="0" smtClean="0">
                <a:solidFill>
                  <a:srgbClr val="002060"/>
                </a:solidFill>
              </a:rPr>
              <a:t>середовища щодо рівня психологічної безпеки</a:t>
            </a:r>
            <a:r>
              <a:rPr lang="uk-UA" dirty="0">
                <a:solidFill>
                  <a:srgbClr val="002060"/>
                </a:solidFill>
              </a:rPr>
              <a:t/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1.</a:t>
            </a:r>
            <a:r>
              <a:rPr lang="uk-UA" sz="4000" dirty="0" smtClean="0">
                <a:solidFill>
                  <a:srgbClr val="002060"/>
                </a:solidFill>
              </a:rPr>
              <a:t>В </a:t>
            </a:r>
            <a:r>
              <a:rPr lang="uk-UA" sz="4000" dirty="0">
                <a:solidFill>
                  <a:srgbClr val="002060"/>
                </a:solidFill>
              </a:rPr>
              <a:t>кожному навчальному закладі </a:t>
            </a:r>
            <a:r>
              <a:rPr lang="uk-UA" sz="4000" dirty="0" smtClean="0">
                <a:solidFill>
                  <a:srgbClr val="002060"/>
                </a:solidFill>
              </a:rPr>
              <a:t>проводиться </a:t>
            </a:r>
            <a:r>
              <a:rPr lang="uk-UA" sz="4000" dirty="0">
                <a:solidFill>
                  <a:srgbClr val="002060"/>
                </a:solidFill>
              </a:rPr>
              <a:t>оцінювання службових приміщень </a:t>
            </a:r>
            <a:r>
              <a:rPr lang="uk-UA" sz="4000" dirty="0" smtClean="0">
                <a:solidFill>
                  <a:srgbClr val="002060"/>
                </a:solidFill>
              </a:rPr>
              <a:t>та  </a:t>
            </a:r>
            <a:r>
              <a:rPr lang="uk-UA" sz="4000" dirty="0">
                <a:solidFill>
                  <a:srgbClr val="002060"/>
                </a:solidFill>
              </a:rPr>
              <a:t>території закладу на предмет небезпеки (</a:t>
            </a:r>
            <a:r>
              <a:rPr lang="uk-UA" sz="4000" dirty="0" smtClean="0">
                <a:solidFill>
                  <a:srgbClr val="002060"/>
                </a:solidFill>
              </a:rPr>
              <a:t>тобто, </a:t>
            </a:r>
            <a:r>
              <a:rPr lang="uk-UA" sz="4000" dirty="0">
                <a:solidFill>
                  <a:srgbClr val="002060"/>
                </a:solidFill>
              </a:rPr>
              <a:t>у яких з них  підлітки можуть бути ізольованими та </a:t>
            </a:r>
            <a:r>
              <a:rPr lang="uk-UA" sz="4000" dirty="0" smtClean="0">
                <a:solidFill>
                  <a:srgbClr val="002060"/>
                </a:solidFill>
              </a:rPr>
              <a:t>травмованими),  забезпечення різних форм контролю за учнями на перервах.</a:t>
            </a:r>
            <a:br>
              <a:rPr lang="uk-UA" sz="4000" dirty="0" smtClean="0">
                <a:solidFill>
                  <a:srgbClr val="002060"/>
                </a:solidFill>
              </a:rPr>
            </a:br>
            <a:r>
              <a:rPr lang="uk-UA" sz="4000" dirty="0" smtClean="0">
                <a:solidFill>
                  <a:srgbClr val="002060"/>
                </a:solidFill>
              </a:rPr>
              <a:t>2. Визначення рівня тривожності та агресивності в закладі.</a:t>
            </a:r>
            <a:br>
              <a:rPr lang="uk-UA" sz="4000" dirty="0" smtClean="0">
                <a:solidFill>
                  <a:srgbClr val="002060"/>
                </a:solidFill>
              </a:rPr>
            </a:br>
            <a:r>
              <a:rPr lang="uk-UA" sz="4000" dirty="0" smtClean="0">
                <a:solidFill>
                  <a:srgbClr val="002060"/>
                </a:solidFill>
              </a:rPr>
              <a:t>3. Визначення «індексу девіантності».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626225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Моніторинг психосоціального розвитку особистості студентів/учнів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Передбачає застосування технології соціально-психологічного супроводу </a:t>
            </a: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(соціальна 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</a:rPr>
              <a:t>паспортизація, психодіагностичні мінімуми, психолого-педагогічні </a:t>
            </a: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консиліуми)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для  визначення соціального та психолого-педагогічного статусу учнів («зона ризику», «група ризику», «особливий статус») та надання їм відповідної допомоги.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17855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Залежна поведінка – це поведінка ризику, тобто поведінка, яка призводить або приховує в собі небезпеку призвести до руйнування особистості, її психічних або соматичних хвороб, смерті.</a:t>
            </a:r>
            <a:endParaRPr lang="uk-UA" sz="48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6000" b="1" dirty="0" smtClean="0">
                <a:solidFill>
                  <a:srgbClr val="002060"/>
                </a:solidFill>
              </a:rPr>
              <a:t>Прогностична таблиця схильності до саморуйнівної поведінки у підлітків </a:t>
            </a:r>
            <a:br>
              <a:rPr lang="uk-UA" sz="6000" b="1" dirty="0" smtClean="0">
                <a:solidFill>
                  <a:srgbClr val="002060"/>
                </a:solidFill>
              </a:rPr>
            </a:br>
            <a:r>
              <a:rPr lang="uk-UA" sz="6000" b="1" dirty="0" smtClean="0">
                <a:solidFill>
                  <a:srgbClr val="002060"/>
                </a:solidFill>
              </a:rPr>
              <a:t>(А.Волкова)</a:t>
            </a:r>
            <a:r>
              <a:rPr lang="uk-UA" sz="6000" dirty="0" smtClean="0">
                <a:solidFill>
                  <a:srgbClr val="002060"/>
                </a:solidFill>
              </a:rPr>
              <a:t/>
            </a:r>
            <a:br>
              <a:rPr lang="uk-UA" sz="6000" dirty="0" smtClean="0">
                <a:solidFill>
                  <a:srgbClr val="002060"/>
                </a:solidFill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6858000"/>
          </a:xfrm>
        </p:spPr>
        <p:txBody>
          <a:bodyPr/>
          <a:lstStyle/>
          <a:p>
            <a:endParaRPr lang="en-US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93663"/>
          <a:ext cx="8928100" cy="668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08"/>
                <a:gridCol w="1921086"/>
                <a:gridCol w="888890"/>
                <a:gridCol w="4945521"/>
                <a:gridCol w="746587"/>
              </a:tblGrid>
              <a:tr h="44953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400" dirty="0" smtClean="0"/>
                        <a:t>Проблема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Опис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Бал</a:t>
                      </a:r>
                      <a:endParaRPr lang="ru-RU" sz="2400" dirty="0"/>
                    </a:p>
                  </a:txBody>
                  <a:tcPr/>
                </a:tc>
              </a:tr>
              <a:tr h="44953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uk-UA" sz="2400" dirty="0" smtClean="0"/>
                        <a:t>Втрата обох батьків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44953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uk-UA" sz="2400" dirty="0" smtClean="0"/>
                        <a:t>Втрата одного з батьків чи розлучення батьків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3331929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Тяжка психологічна атмосфера в родині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800" dirty="0" smtClean="0"/>
                        <a:t>1. Для емоційного клімату такої родини характерні напруженість та нестабільність.</a:t>
                      </a:r>
                    </a:p>
                    <a:p>
                      <a:r>
                        <a:rPr lang="uk-UA" sz="1800" dirty="0" smtClean="0"/>
                        <a:t>2. Відсутність культури взаємостосунків між членами сім</a:t>
                      </a:r>
                      <a:r>
                        <a:rPr lang="en-US" sz="1800" dirty="0" smtClean="0"/>
                        <a:t>’</a:t>
                      </a:r>
                      <a:r>
                        <a:rPr lang="uk-UA" sz="1800" dirty="0" smtClean="0"/>
                        <a:t>ї, приховані чи наявні конфлікти між батьками, конфлікти дитини</a:t>
                      </a:r>
                      <a:r>
                        <a:rPr lang="uk-UA" sz="1800" baseline="0" dirty="0" smtClean="0"/>
                        <a:t> з батьками, домашнє насильство.</a:t>
                      </a:r>
                    </a:p>
                    <a:p>
                      <a:r>
                        <a:rPr lang="uk-UA" sz="1800" baseline="0" dirty="0" smtClean="0"/>
                        <a:t>3. Переживання гострої кризової ситуації в родині (переїзд, раптове погіршення матеріального становища, стану здоров</a:t>
                      </a:r>
                      <a:r>
                        <a:rPr lang="en-US" sz="1800" baseline="0" dirty="0" smtClean="0"/>
                        <a:t>’</a:t>
                      </a:r>
                      <a:r>
                        <a:rPr lang="uk-UA" sz="1800" baseline="0" dirty="0" smtClean="0"/>
                        <a:t>я членів сім</a:t>
                      </a:r>
                      <a:r>
                        <a:rPr lang="en-US" sz="1800" baseline="0" dirty="0" smtClean="0"/>
                        <a:t>’</a:t>
                      </a:r>
                      <a:r>
                        <a:rPr lang="uk-UA" sz="1800" baseline="0" dirty="0" smtClean="0"/>
                        <a:t>ї, прояви насильства і т. п. ).</a:t>
                      </a:r>
                    </a:p>
                    <a:p>
                      <a:r>
                        <a:rPr lang="uk-UA" sz="1800" baseline="0" dirty="0" smtClean="0"/>
                        <a:t>4. Хронічна сімейна криза: зловживання психоактивними речовинами, алкоголізм, зневага до потреб дитини (їжа, одяг, житло) та інш.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197782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Ізоляція в навчальному колективі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000" dirty="0" smtClean="0"/>
                        <a:t>1.Психологічне насильство з боку однокласників:</a:t>
                      </a:r>
                      <a:r>
                        <a:rPr lang="uk-UA" sz="2000" baseline="0" dirty="0" smtClean="0"/>
                        <a:t> насміхання, обзивання, приниження, відмова від спілкування та взаємодії.</a:t>
                      </a:r>
                    </a:p>
                    <a:p>
                      <a:r>
                        <a:rPr lang="uk-UA" sz="2000" dirty="0" smtClean="0"/>
                        <a:t>2. Відторгнення в учнівському колективі за зовнішністю, інтересами та уподобаннями, станом здоров</a:t>
                      </a:r>
                      <a:r>
                        <a:rPr lang="en-US" sz="2000" dirty="0" smtClean="0"/>
                        <a:t>’</a:t>
                      </a:r>
                      <a:r>
                        <a:rPr lang="uk-UA" sz="2000" dirty="0" smtClean="0"/>
                        <a:t>я та інш.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5888"/>
          <a:ext cx="9144000" cy="674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1944216"/>
                <a:gridCol w="6264696"/>
                <a:gridCol w="539552"/>
              </a:tblGrid>
              <a:tr h="234544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Несправедливі методи виховання, пригнічення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1. Виховання непослідовне, є протиріччя; батьки занадто піклуються</a:t>
                      </a:r>
                      <a:r>
                        <a:rPr lang="uk-UA" baseline="0" dirty="0" smtClean="0"/>
                        <a:t> про наявність зовнішнього сприятливого враження про стан стосунків в родині без урахування особистості дитини.</a:t>
                      </a:r>
                    </a:p>
                    <a:p>
                      <a:r>
                        <a:rPr lang="uk-UA" dirty="0" smtClean="0"/>
                        <a:t>2. Застосовуються покарання у вигляді позбавлення чого-небудь, жорстоке ставлення</a:t>
                      </a:r>
                      <a:r>
                        <a:rPr lang="uk-UA" baseline="0" dirty="0" smtClean="0"/>
                        <a:t> із застосуванням фізичної сили, заохочень майже немає; є прояви емоційного насильства (погрози, шантаж, образи та інш.)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609775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400" dirty="0" smtClean="0"/>
                        <a:t>Тяжкі соматичні чи психічні хвороби, інвалідність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150108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Відсутність батьківської підтримки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1. Гіперопіка, гіпоопіка; вимогливість без прихильності,</a:t>
                      </a:r>
                      <a:r>
                        <a:rPr lang="uk-UA" sz="1800" baseline="0" dirty="0" smtClean="0"/>
                        <a:t> критичність до будь-яких проявів поведінки.</a:t>
                      </a:r>
                    </a:p>
                    <a:p>
                      <a:r>
                        <a:rPr lang="uk-UA" sz="1800" dirty="0" smtClean="0"/>
                        <a:t>2. Дитина боїться повідомляти батькам  про свої проблеми.</a:t>
                      </a:r>
                    </a:p>
                    <a:p>
                      <a:r>
                        <a:rPr lang="uk-UA" sz="1800" dirty="0" smtClean="0"/>
                        <a:t>3. Невідповідність очікуванням батьків.</a:t>
                      </a:r>
                    </a:p>
                    <a:p>
                      <a:r>
                        <a:rPr lang="uk-UA" sz="1800" dirty="0" smtClean="0"/>
                        <a:t>4.</a:t>
                      </a:r>
                      <a:r>
                        <a:rPr lang="uk-UA" sz="1800" baseline="0" dirty="0" smtClean="0"/>
                        <a:t> Завищені вимоги до успішності, до домашніх обов</a:t>
                      </a:r>
                      <a:r>
                        <a:rPr lang="en-US" sz="1800" baseline="0" dirty="0" smtClean="0"/>
                        <a:t>’</a:t>
                      </a:r>
                      <a:r>
                        <a:rPr lang="uk-UA" sz="1800" baseline="0" dirty="0" smtClean="0"/>
                        <a:t>язків.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946048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400" dirty="0" smtClean="0"/>
                        <a:t>Невдачі в навчанні,  низький рівень шкільної успішності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133902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Акцентуації характеру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Загостреність таких</a:t>
                      </a:r>
                      <a:r>
                        <a:rPr lang="uk-UA" sz="2400" baseline="0" dirty="0" smtClean="0"/>
                        <a:t> рис характеру, як демонстративність, емоційна лабільність, сензитивність,  збудливість, емотивність.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6363"/>
          <a:ext cx="9144000" cy="699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/>
                <a:gridCol w="2232248"/>
                <a:gridCol w="5616624"/>
                <a:gridCol w="683568"/>
              </a:tblGrid>
              <a:tr h="188534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Вживання алкоголю чи наркотиків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Наявність навіть одноразового вживання ПАР.</a:t>
                      </a:r>
                    </a:p>
                    <a:p>
                      <a:r>
                        <a:rPr lang="uk-UA" sz="2400" dirty="0" smtClean="0"/>
                        <a:t>Спілкування в групі ровесників, що  схильні до ризикованої поведінки.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124433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Порушення самоконтролю, імпульсивність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Схильність діяти за першим покликом, під впливом зовнішніх обставин чи емоцій.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1286824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Низька самооцінка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Значна невідповідність очікувань підлітка чи його уявленнь про себе і його можливостями чи реальними якостями та досягненнями, зневіра в досягненні успіху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1286824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«Важкий»</a:t>
                      </a:r>
                    </a:p>
                    <a:p>
                      <a:r>
                        <a:rPr lang="uk-UA" sz="2400" dirty="0" smtClean="0"/>
                        <a:t> пубертат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Різні</a:t>
                      </a:r>
                      <a:r>
                        <a:rPr lang="uk-UA" sz="2000" baseline="0" dirty="0" smtClean="0"/>
                        <a:t> форми дизгармонійного розвитку (бурхливі прояви акселерації, інфантилізм, значна роздратованість, агресивність, емоційна неврівноваженість, втомлюваність)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124433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14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400" dirty="0" smtClean="0"/>
                        <a:t>Пасивність, несмілість, несамостійність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63373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Результат: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z="5400" dirty="0" smtClean="0">
                <a:solidFill>
                  <a:srgbClr val="002060"/>
                </a:solidFill>
              </a:rPr>
              <a:t>10 – 24 бала – «зона </a:t>
            </a:r>
            <a:br>
              <a:rPr lang="uk-UA" sz="5400" dirty="0" smtClean="0">
                <a:solidFill>
                  <a:srgbClr val="002060"/>
                </a:solidFill>
              </a:rPr>
            </a:br>
            <a:r>
              <a:rPr lang="uk-UA" sz="5400" dirty="0" smtClean="0">
                <a:solidFill>
                  <a:srgbClr val="002060"/>
                </a:solidFill>
              </a:rPr>
              <a:t>аутодеструктивного ризику» </a:t>
            </a:r>
            <a:br>
              <a:rPr lang="uk-UA" sz="5400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z="5400" b="1" dirty="0" smtClean="0">
                <a:solidFill>
                  <a:srgbClr val="C00000"/>
                </a:solidFill>
              </a:rPr>
              <a:t>25  балів і більше – «група </a:t>
            </a:r>
            <a:r>
              <a:rPr lang="uk-UA" sz="5400" b="1" dirty="0">
                <a:solidFill>
                  <a:srgbClr val="C00000"/>
                </a:solidFill>
              </a:rPr>
              <a:t>аутодеструктивного</a:t>
            </a:r>
            <a:r>
              <a:rPr lang="uk-UA" sz="5400" b="1" dirty="0" smtClean="0">
                <a:solidFill>
                  <a:srgbClr val="C00000"/>
                </a:solidFill>
              </a:rPr>
              <a:t> ризику»</a:t>
            </a:r>
            <a:br>
              <a:rPr lang="uk-UA" sz="5400" b="1" dirty="0" smtClean="0">
                <a:solidFill>
                  <a:srgbClr val="C00000"/>
                </a:solidFill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</a:rPr>
              <a:t>Вторинна профілактика (рівень групи)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– групова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робота (виховні години, «години психолога», просвітницько-розвивальні тренінги і т.п.), 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метою якої є зміна ризикованої,  дезадаптивної поведінки на адаптивну, конструктивну поведінку.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Передбачає створення позитивного психологічного клімату в групі, своєчасне 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виявлення учнів «групи ризику» та проведення з ними соціально-психологічної корекції. 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66262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Третинна профілактика (рівень особистості) 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спрямована на інтегрування в соціальне середовище осіб, які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знаходяться в складних життєвих обставинах, зазнають насильства чи потерпіли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від насильства.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Передбачає 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виявлення причин та особливостей 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залежної поведінки молодої особи, 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які призвели до виникнення проблеми та її реабілітацію.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5976937"/>
          </a:xfrm>
          <a:solidFill>
            <a:srgbClr val="FFFF00"/>
          </a:solidFill>
        </p:spPr>
        <p:txBody>
          <a:bodyPr/>
          <a:lstStyle/>
          <a:p>
            <a:r>
              <a:rPr lang="uk-UA" sz="7200" b="1" smtClean="0">
                <a:solidFill>
                  <a:srgbClr val="0070C0"/>
                </a:solidFill>
                <a:latin typeface="Bookman Old Style" pitchFamily="18" charset="0"/>
              </a:rPr>
              <a:t>Дякую за </a:t>
            </a:r>
            <a:br>
              <a:rPr lang="uk-UA" sz="7200" b="1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uk-UA" sz="7200" b="1" smtClean="0">
                <a:solidFill>
                  <a:srgbClr val="0070C0"/>
                </a:solidFill>
                <a:latin typeface="Bookman Old Style" pitchFamily="18" charset="0"/>
              </a:rPr>
              <a:t>увагу !</a:t>
            </a:r>
            <a:endParaRPr lang="ru-RU" sz="7200" b="1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649287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Як виникає залежна поведінка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856662" cy="59769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Майже </a:t>
            </a:r>
            <a:r>
              <a:rPr lang="ru-RU" dirty="0"/>
              <a:t>всі види залежностей базуються на захопленнях, які притаманні людям (робота, ігри, художня, наукова, </a:t>
            </a:r>
            <a:r>
              <a:rPr lang="uk-UA" dirty="0" smtClean="0"/>
              <a:t>технічна</a:t>
            </a:r>
            <a:r>
              <a:rPr lang="ru-RU" dirty="0" smtClean="0"/>
              <a:t> </a:t>
            </a:r>
            <a:r>
              <a:rPr lang="ru-RU" dirty="0"/>
              <a:t>творчість, подорожі, спорт, протилежна стать, дегустація їжі й напоїв, колекціонування, турбота про власне здоров’я, тварин тощо). Виникає запитання: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Як, коли, за яких умов звичайні захоплення людини перетворюються в залежності</a:t>
            </a:r>
            <a:r>
              <a:rPr lang="ru-RU" b="1" i="1" dirty="0" smtClean="0">
                <a:solidFill>
                  <a:srgbClr val="C00000"/>
                </a:solidFill>
              </a:rPr>
              <a:t>?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Все </a:t>
            </a:r>
            <a:r>
              <a:rPr lang="ru-RU" dirty="0"/>
              <a:t>визначається мірою, доречністю і здатністю контролювати самою людиною ці заняття. Допоки те, чим займається людина, не перешкоджає їй виконувати усі обов’язки, </a:t>
            </a:r>
            <a:r>
              <a:rPr lang="uk-UA" dirty="0" smtClean="0"/>
              <a:t>які забезпечують її життєдіяльність</a:t>
            </a:r>
            <a:r>
              <a:rPr lang="ru-RU" dirty="0" smtClean="0"/>
              <a:t>,  не </a:t>
            </a:r>
            <a:r>
              <a:rPr lang="ru-RU" dirty="0"/>
              <a:t>впливає негативно на її здоров’я, здоров’я оточуючих, стосунки з людьми – це ще просто захоплення. Проте межа, що розділяє захоплення і залежності, дуже тонка та й у кожного своя.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66262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1. За </a:t>
            </a:r>
            <a:r>
              <a:rPr lang="uk-UA" dirty="0"/>
              <a:t>даними поліцейських, </a:t>
            </a:r>
            <a:r>
              <a:rPr lang="uk-UA" dirty="0" smtClean="0"/>
              <a:t>  так званими «групами смерті» керують особи, які добре обізнані в психології. </a:t>
            </a:r>
            <a:r>
              <a:rPr lang="uk-UA" dirty="0"/>
              <a:t>Їхня </a:t>
            </a:r>
            <a:r>
              <a:rPr lang="uk-UA" b="1" i="1" dirty="0">
                <a:solidFill>
                  <a:srgbClr val="002060"/>
                </a:solidFill>
              </a:rPr>
              <a:t>цільова аудиторія - </a:t>
            </a:r>
            <a:r>
              <a:rPr lang="uk-UA" b="1" i="1" dirty="0" smtClean="0">
                <a:solidFill>
                  <a:srgbClr val="002060"/>
                </a:solidFill>
              </a:rPr>
              <a:t>підлітки </a:t>
            </a:r>
            <a:r>
              <a:rPr lang="uk-UA" b="1" i="1" dirty="0">
                <a:solidFill>
                  <a:srgbClr val="002060"/>
                </a:solidFill>
              </a:rPr>
              <a:t>з проблеми у стосунках з однолітками чи батьками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dirty="0" smtClean="0"/>
              <a:t>2. </a:t>
            </a:r>
            <a:r>
              <a:rPr lang="uk-UA" i="1" dirty="0" smtClean="0"/>
              <a:t>Перед </a:t>
            </a:r>
            <a:r>
              <a:rPr lang="uk-UA" i="1" dirty="0"/>
              <a:t>тим, як </a:t>
            </a:r>
            <a:r>
              <a:rPr lang="uk-UA" i="1" dirty="0" smtClean="0"/>
              <a:t>заманити </a:t>
            </a:r>
            <a:r>
              <a:rPr lang="uk-UA" i="1" dirty="0"/>
              <a:t>когось у квест, модератори вивчають його особистість - і коли той має </a:t>
            </a:r>
            <a:r>
              <a:rPr lang="uk-UA" i="1" dirty="0" smtClean="0"/>
              <a:t>значну </a:t>
            </a:r>
            <a:r>
              <a:rPr lang="uk-UA" i="1" dirty="0"/>
              <a:t>схильність до суїциду, надсилають йому завдання.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648017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Теоретична основа профілактичної моделі</a:t>
            </a:r>
            <a:b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708275"/>
            <a:ext cx="72723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62622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700" b="1" dirty="0" smtClean="0">
                <a:solidFill>
                  <a:srgbClr val="C00000"/>
                </a:solidFill>
              </a:rPr>
              <a:t>Три </a:t>
            </a:r>
            <a:r>
              <a:rPr lang="uk-UA" sz="6700" b="1" dirty="0">
                <a:solidFill>
                  <a:srgbClr val="C00000"/>
                </a:solidFill>
              </a:rPr>
              <a:t>основні групи </a:t>
            </a:r>
            <a:r>
              <a:rPr lang="uk-UA" sz="6700" b="1" dirty="0" smtClean="0">
                <a:solidFill>
                  <a:srgbClr val="C00000"/>
                </a:solidFill>
              </a:rPr>
              <a:t>проблемної поведінки:</a:t>
            </a:r>
            <a:br>
              <a:rPr lang="uk-UA" sz="6700" b="1" dirty="0" smtClean="0">
                <a:solidFill>
                  <a:srgbClr val="C00000"/>
                </a:solidFill>
              </a:rPr>
            </a:br>
            <a:r>
              <a:rPr lang="uk-UA" sz="5400" b="1" dirty="0" smtClean="0"/>
              <a:t> </a:t>
            </a:r>
            <a:r>
              <a:rPr lang="uk-UA" sz="5400" b="1" dirty="0" smtClean="0">
                <a:solidFill>
                  <a:srgbClr val="002060"/>
                </a:solidFill>
              </a:rPr>
              <a:t>1. Антисоціальна </a:t>
            </a:r>
            <a:r>
              <a:rPr lang="uk-UA" sz="5400" b="1" dirty="0">
                <a:solidFill>
                  <a:srgbClr val="002060"/>
                </a:solidFill>
              </a:rPr>
              <a:t>(делінквентна) </a:t>
            </a:r>
            <a:r>
              <a:rPr lang="uk-UA" sz="5400" b="1" dirty="0" smtClean="0">
                <a:solidFill>
                  <a:srgbClr val="002060"/>
                </a:solidFill>
              </a:rPr>
              <a:t>поведінка </a:t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</a:rPr>
              <a:t>2. Асоціальна </a:t>
            </a:r>
            <a:r>
              <a:rPr lang="uk-UA" sz="5400" b="1" dirty="0">
                <a:solidFill>
                  <a:srgbClr val="002060"/>
                </a:solidFill>
              </a:rPr>
              <a:t>(аморальна) </a:t>
            </a:r>
            <a:r>
              <a:rPr lang="uk-UA" sz="5400" b="1" dirty="0" smtClean="0">
                <a:solidFill>
                  <a:srgbClr val="002060"/>
                </a:solidFill>
              </a:rPr>
              <a:t>поведінка </a:t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</a:rPr>
              <a:t>3. Аутодеструктивна </a:t>
            </a:r>
            <a:r>
              <a:rPr lang="uk-UA" sz="5400" b="1" dirty="0">
                <a:solidFill>
                  <a:srgbClr val="002060"/>
                </a:solidFill>
              </a:rPr>
              <a:t>(саморуйнівна) поведінка.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66262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Антисоціальна поведінка - </a:t>
            </a:r>
            <a:r>
              <a:rPr lang="uk-UA" dirty="0">
                <a:solidFill>
                  <a:srgbClr val="002060"/>
                </a:solidFill>
              </a:rPr>
              <a:t>це поведінка, що суперечить правовим нормам, </a:t>
            </a:r>
            <a:r>
              <a:rPr lang="uk-UA" dirty="0" smtClean="0">
                <a:solidFill>
                  <a:srgbClr val="002060"/>
                </a:solidFill>
              </a:rPr>
              <a:t>загрожує </a:t>
            </a:r>
            <a:r>
              <a:rPr lang="uk-UA" dirty="0">
                <a:solidFill>
                  <a:srgbClr val="002060"/>
                </a:solidFill>
              </a:rPr>
              <a:t>соціальному порядку і добробуту оточуючих людей. </a:t>
            </a:r>
            <a:r>
              <a:rPr lang="uk-UA" dirty="0" smtClean="0">
                <a:solidFill>
                  <a:srgbClr val="002060"/>
                </a:solidFill>
              </a:rPr>
              <a:t>Вона </a:t>
            </a:r>
            <a:r>
              <a:rPr lang="uk-UA" dirty="0">
                <a:solidFill>
                  <a:srgbClr val="002060"/>
                </a:solidFill>
              </a:rPr>
              <a:t>включає будь-які дії 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  <a:r>
              <a:rPr lang="uk-UA" dirty="0">
                <a:solidFill>
                  <a:srgbClr val="002060"/>
                </a:solidFill>
              </a:rPr>
              <a:t>заборонені законодавством.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uk-UA" i="1" dirty="0" smtClean="0"/>
              <a:t>У </a:t>
            </a:r>
            <a:r>
              <a:rPr lang="uk-UA" i="1" dirty="0"/>
              <a:t>підлітків (від 13 років) переважають такі види делінквентної поведінки: хуліганство, крадіжки, пограбування, вандалізм, фізичне насильство, торгівля наркотиками.</a:t>
            </a:r>
            <a:endParaRPr lang="ru-RU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002060"/>
                </a:solidFill>
              </a:rPr>
              <a:t>Асоціальна </a:t>
            </a:r>
            <a:r>
              <a:rPr lang="uk-UA" b="1" dirty="0">
                <a:solidFill>
                  <a:srgbClr val="002060"/>
                </a:solidFill>
              </a:rPr>
              <a:t>поведінка - </a:t>
            </a:r>
            <a:r>
              <a:rPr lang="uk-UA" dirty="0">
                <a:solidFill>
                  <a:srgbClr val="002060"/>
                </a:solidFill>
              </a:rPr>
              <a:t>це поведінка, що уникає виконання морально-етичних норм, безпосередньо загрожує благополуччю міжособистісних відносин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i="1" dirty="0"/>
              <a:t>У підлітковому віці найбільш поширені втечі з дому, бродяжництво, </a:t>
            </a:r>
            <a:r>
              <a:rPr lang="uk-UA" sz="3600" i="1" dirty="0" smtClean="0"/>
              <a:t>прогули занять </a:t>
            </a:r>
            <a:r>
              <a:rPr lang="uk-UA" sz="3600" i="1" dirty="0"/>
              <a:t>або відмова від навчання, брехня, агресивна поведінка, </a:t>
            </a:r>
            <a:r>
              <a:rPr lang="uk-UA" sz="3600" i="1" dirty="0" smtClean="0"/>
              <a:t>азартні ігри на гроші, проміскуїтет </a:t>
            </a:r>
            <a:r>
              <a:rPr lang="uk-UA" sz="3600" i="1" dirty="0"/>
              <a:t>(безладні статеві зв'язки), графіті (настінні малюнки і написи непристойного характеру), субкультуральні девіації (сленг, шрамування, </a:t>
            </a:r>
            <a:r>
              <a:rPr lang="uk-UA" sz="3600" i="1" dirty="0" smtClean="0"/>
              <a:t>пірсінг, татуювання</a:t>
            </a:r>
            <a:r>
              <a:rPr lang="uk-UA" sz="3600" i="1" dirty="0"/>
              <a:t>).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1529</Words>
  <Application>Microsoft Office PowerPoint</Application>
  <PresentationFormat>On-screen Show (4:3)</PresentationFormat>
  <Paragraphs>106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Calibri</vt:lpstr>
      <vt:lpstr>Arial</vt:lpstr>
      <vt:lpstr>Bookman Old Style</vt:lpstr>
      <vt:lpstr>Book Antiqua</vt:lpstr>
      <vt:lpstr>Тема Office</vt:lpstr>
      <vt:lpstr>ПСИХОЛОГО-ПЕДАГОГІЧНА ПРОФІЛАКТИКА ЗАЛЕЖНОЇ ПОВЕДІНКИ  У ЗДОБУВАЧІВ ОСВІТИ Мушинський Віктор, керівник психологічної служби системи освіти</vt:lpstr>
      <vt:lpstr>ВИЗНАЧЕННЯ ПОНЯТТЯ «ЗАЛЕЖНА ПОВЕДІНКА»</vt:lpstr>
      <vt:lpstr>Залежна поведінка – це поведінка ризику, тобто поведінка, яка призводить або приховує в собі небезпеку призвести до руйнування особистості, її психічних або соматичних хвороб, смерті.</vt:lpstr>
      <vt:lpstr>Як виникає залежна поведінка</vt:lpstr>
      <vt:lpstr> 1. За даними поліцейських,   так званими «групами смерті» керують особи, які добре обізнані в психології. Їхня цільова аудиторія - підлітки з проблеми у стосунках з однолітками чи батьками. 2. Перед тим, як заманити когось у квест, модератори вивчають його особистість - і коли той має значну схильність до суїциду, надсилають йому завдання. </vt:lpstr>
      <vt:lpstr>Теоретична основа профілактичної моделі    </vt:lpstr>
      <vt:lpstr>Три основні групи проблемної поведінки:  1. Антисоціальна (делінквентна) поведінка  2. Асоціальна (аморальна) поведінка  3. Аутодеструктивна (саморуйнівна) поведінка.</vt:lpstr>
      <vt:lpstr>Антисоціальна поведінка - це поведінка, що суперечить правовим нормам, загрожує соціальному порядку і добробуту оточуючих людей. Вона включає будь-які дії , заборонені законодавством. У підлітків (від 13 років) переважають такі види делінквентної поведінки: хуліганство, крадіжки, пограбування, вандалізм, фізичне насильство, торгівля наркотиками.</vt:lpstr>
      <vt:lpstr> Асоціальна поведінка - це поведінка, що уникає виконання морально-етичних норм, безпосередньо загрожує благополуччю міжособистісних відносин. У підлітковому віці найбільш поширені втечі з дому, бродяжництво, прогули занять або відмова від навчання, брехня, агресивна поведінка, азартні ігри на гроші, проміскуїтет (безладні статеві зв'язки), графіті (настінні малюнки і написи непристойного характеру), субкультуральні девіації (сленг, шрамування, пірсінг, татуювання). </vt:lpstr>
      <vt:lpstr> Аутодеструктивна (саморуйнівна) поведінка - це поведінка, що відхиляється від медичних і психологічних норм, що загрожує цілісності та розвитку самої особистості.  </vt:lpstr>
      <vt:lpstr> Основні форми: суїцидальна поведінка, комп’ютерна залежність, харчова залежність, хімічна залежність (вживання спиртних напоїв, наркотиків, паління), фанатична поведінка (музика, спорт, деструктивно-релігійні культи), аутична поведінка, віктимна поведінка (поведінка жертви), діяльність з вираженим ризиком для життя (екстремальні види спорту, істотне перевищення швидкості при їзді на скутері, автомобілі та ін.) </vt:lpstr>
      <vt:lpstr> Специфікою аутодеструктивної поведінки (аналогічно іншим формам) у підлітковому віці є її опосередкованість груповими цінностями. Група, до якої включений підліток, може породжувати такі форми аутодеструкції: наркозалежна поведінка, самопорізи, екстремальна поведінка, комп'ютерна залежність, харчові аддикції, рідше - суїцидальна поведінка. </vt:lpstr>
      <vt:lpstr>Мережеголізм -  залежність від Інтернету Нав’язливий серфінг –     мандрунавання по мережі в пошуках      інформації Віртуальні знайомства Перегляд  порносайтів   Спілкування в чатах і на форумах “Скачування” музики Пристрасть до біржевих онлайн-торгів </vt:lpstr>
      <vt:lpstr>ІІІ групи факторів проблемної (девіантної) поведінки        </vt:lpstr>
      <vt:lpstr>   І. Соціально-середовищні: 1.1. Місце проживання (чим більше місто, тим вище рівень девіантності)  1.2. Критичні шкільні ситуації: а) часта зміна вчителів; б) конфлікти з учителями; в) неуспіх в навчанні; г) неприйняття однолітками; д) зловживання санкціями; е) "приклеювання ярликів"; ж) прояви насильства в школі.    </vt:lpstr>
      <vt:lpstr>1.3. Критичні сімейні ситуації: а) багатодітні родини; б) низький матеріальний рівень родини; в) родини з неправильним типом виховання; г) злочинні родини; д) хронічно-конфліктні родини; е) родини що розпалися, чи розпадаються (неповні родини) є) елітарні родини. </vt:lpstr>
      <vt:lpstr> ІІ. Медико-біологічні фактори:  2.1. Перекручена біологічна потреба (наприклад, потреба в алкоголі та наркотиках); 2.2. Нерівномірне статеве дозрівання: а) випередження (акселерація); б) затримка (ретардація). </vt:lpstr>
      <vt:lpstr> 2.3. Соматичні порушення:  а) онкологічні та серцево-судинні хвороби; б) хвороби органів дихання (астма, туберкульоз);  в) ВІЧ-інфекція;  г) втрата фізіологічних функцій (зір, слух, рухи); д) природжені або придбані потворства;  є) стани після важких операцій та трансплантації донорських органів. 2.4. Психічні порушення: а) наркозалежність (алкоголь, психоактивні речовини);  б) психічні хвороби (шизофренія, епілепсія, психопатія); в) емоційно-депресивні стани. </vt:lpstr>
      <vt:lpstr>ІІІ. Психологічні фактори: 3.1. Специфічні підліткові реакції :  а) криза ідентичності:переживання  фізичної і психічної зміненості, нових форм свого "Я"; б) реакція емансипації, реакція групування з ровесниками; хоббі-реакція; реакція компенсації; реакція імітації. 3.2. Наявність внутрішнього конфлікту; 3.3. Акцентуація рис характеру (боязкість, сором'язливість, демонстративність, імпульсивність, емоційна нестійкість та інш.); 3.4. Поведінка, що відхиляється - як спосіб самоствердження;  як залучення уваги;  як крик про допомогу; як перекручена пошукова потреба. </vt:lpstr>
      <vt:lpstr> 3.5.Наявність рис психічної незрілості, таких як: -залежність від чужої думки, від ситуації,  нездатність активно впливати на неї, схильність  до уникання складних ситуацій; -слабкість реакцій на критику, невиразність  власних вольових установок; -слабкість самоконтролю та саморегуляції як  прояв несформованих основних психологічних передумов переходу до підліткового віку; -некоригованість поведінки, зумовлена поєднанням інфантильності з афективною збудливістю.</vt:lpstr>
      <vt:lpstr> НАСИЛЬСТВО В СІМ’Ї ЯК ФАКТОР ЗАЛЕЖНОСТІ      </vt:lpstr>
      <vt:lpstr>Насильство в сім'ї — будь-які умисні дії фізичного, сексуального, психологічного чи економічного спрямування одного члена сім'ї по відношенню до іншого члена сім'ї, якщо ці дії порушують конституційні права і свободи члена сім'ї як людини та громадянина і завдають йому моральної шкоди, шкоди його фізичному чи психічному здоров'ю.</vt:lpstr>
      <vt:lpstr>Психологічне насильство можна описати як  постійне приниження людини, яке призводить до загальмування розвитку особистості та придбання низки патологічних властивостей характеру .  У відносинах дорослих психічне насильство проявляється двояко. Це може бути повний контроль з боку чоловіка або ж страх дружини перед ним. У будь-якому випадку такі відносини побудовані на тому, що один панує, а другий покірливо підкоряється і не може і слово поперек вставити.   Найгірше те, що  жертви психічного насильства вже звикли, що ними командують , а вони підпорядковуються.</vt:lpstr>
      <vt:lpstr> Основні особливості «залежної» особистості: низька самооцінка, невпевненість у собі, уява про себе як про безпорадного та   неефективного,  що нездатний відповідати повсякденним вимогам   життя, «екстернальна» (зовнішня) локалізація контролю над подіями,  підвищена навіюваність, прогностична некомпетентність, значна потреба в підтримці та її постійний пошук, потреба в приналежності до групи, готовність підкорятись та підлаштовуватись до групових цінностей, до ситуації, «добровільно» приймати роль «жертви», страх втратити підтримку, схильність до ігрової поведінки, до «віртуального життя».  </vt:lpstr>
      <vt:lpstr>МЕТОДИ ПСИХОЛОГО-ПЕДАГОГІЧНОЇ ПРОФІЛАКТИКИ</vt:lpstr>
      <vt:lpstr>ОРГАНІЗАЦІЙНА МОДЕЛЬ</vt:lpstr>
      <vt:lpstr>Первинна профілактика  (рівень середовища) – інформаційно-просвітницька робота щодо виявлення негативних проявів, підвищення рівня стресостійкості особистості та формування активного стилю життя, який забезпечує реалізацію прав, задоволення потреб та інтересів особистості без застосування будь-яких форм насильства.</vt:lpstr>
      <vt:lpstr>Моніторинг освітнього середовища щодо рівня психологічної безпеки 1.В кожному навчальному закладі проводиться оцінювання службових приміщень та  території закладу на предмет небезпеки (тобто, у яких з них  підлітки можуть бути ізольованими та травмованими),  забезпечення різних форм контролю за учнями на перервах. 2. Визначення рівня тривожності та агресивності в закладі. 3. Визначення «індексу девіантності».</vt:lpstr>
      <vt:lpstr>Моніторинг психосоціального розвитку особистості студентів/учнів Передбачає застосування технології соціально-психологічного супроводу (соціальна паспортизація, психодіагностичні мінімуми, психолого-педагогічні консиліуми) для  визначення соціального та психолого-педагогічного статусу учнів («зона ризику», «група ризику», «особливий статус») та надання їм відповідної допомоги.</vt:lpstr>
      <vt:lpstr> Прогностична таблиця схильності до саморуйнівної поведінки у підлітків  (А.Волкова) </vt:lpstr>
      <vt:lpstr>Слайд 31</vt:lpstr>
      <vt:lpstr>Слайд 32</vt:lpstr>
      <vt:lpstr>Слайд 33</vt:lpstr>
      <vt:lpstr>Результат:  10 – 24 бала – «зона  аутодеструктивного ризику»   25  балів і більше – «група аутодеструктивного ризику» </vt:lpstr>
      <vt:lpstr>Вторинна профілактика (рівень групи) – групова робота (виховні години, «години психолога», просвітницько-розвивальні тренінги і т.п.),  метою якої є зміна ризикованої,  дезадаптивної поведінки на адаптивну, конструктивну поведінку.  Передбачає створення позитивного психологічного клімату в групі, своєчасне виявлення учнів «групи ризику» та проведення з ними соціально-психологічної корекції. </vt:lpstr>
      <vt:lpstr>Третинна профілактика (рівень особистості)  спрямована на інтегрування в соціальне середовище осіб, які знаходяться в складних життєвих обставинах, зазнають насильства чи потерпіли від насильства.  Передбачає виявлення причин та особливостей залежної поведінки молодої особи, які призвели до виникнення проблеми та її реабілітацію.</vt:lpstr>
      <vt:lpstr>Дякую за  увагу !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ПРОФІЛАКТИКА САМОРУЙНІВНОЇ ПОВЕДІНКИ  В ОСВІТНЬОМУ СЕРЕДОВИЩІ</dc:title>
  <dc:creator>Виктор Петрович</dc:creator>
  <cp:lastModifiedBy>user</cp:lastModifiedBy>
  <cp:revision>84</cp:revision>
  <cp:lastPrinted>2021-03-23T12:31:45Z</cp:lastPrinted>
  <dcterms:created xsi:type="dcterms:W3CDTF">2017-03-06T07:31:07Z</dcterms:created>
  <dcterms:modified xsi:type="dcterms:W3CDTF">2021-04-12T12:44:42Z</dcterms:modified>
</cp:coreProperties>
</file>