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61" r:id="rId4"/>
    <p:sldId id="257" r:id="rId5"/>
    <p:sldId id="258" r:id="rId6"/>
    <p:sldId id="284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6" r:id="rId3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-96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20A14-CFEB-4D15-81F2-4E5242518B97}" type="datetimeFigureOut">
              <a:rPr lang="ru-RU"/>
              <a:pPr>
                <a:defRPr/>
              </a:pPr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8C1ED-E11B-4D46-812B-25017DBA6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8F045-E26B-4DD1-8C23-2E764DDEA2E7}" type="datetimeFigureOut">
              <a:rPr lang="ru-RU"/>
              <a:pPr>
                <a:defRPr/>
              </a:pPr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B2BD-0C1E-4D9A-A8C5-BC2594FF4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7BE49-EF79-4EAE-8A5E-348CF74A6385}" type="datetimeFigureOut">
              <a:rPr lang="ru-RU"/>
              <a:pPr>
                <a:defRPr/>
              </a:pPr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F523E-C4B8-4059-B4C3-1034AB8CD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4C84B-906E-4205-A191-4F3399D5BEED}" type="datetimeFigureOut">
              <a:rPr lang="ru-RU"/>
              <a:pPr>
                <a:defRPr/>
              </a:pPr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34A9E-2495-4E37-AE5C-55AC2D5F6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392EF-8E0A-4865-9713-31A170A242D5}" type="datetimeFigureOut">
              <a:rPr lang="ru-RU"/>
              <a:pPr>
                <a:defRPr/>
              </a:pPr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B482-F2D1-4529-8268-791865B87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7C20E-2463-4AA2-A656-E1A2DF56E0C8}" type="datetimeFigureOut">
              <a:rPr lang="ru-RU"/>
              <a:pPr>
                <a:defRPr/>
              </a:pPr>
              <a:t>12.04.2021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4AFE8-0061-4F64-AD06-AA0652129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F4FEF-BDF8-4E6F-81F7-FD727410C266}" type="datetimeFigureOut">
              <a:rPr lang="ru-RU"/>
              <a:pPr>
                <a:defRPr/>
              </a:pPr>
              <a:t>12.04.2021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2992E-4715-44A5-8CB9-55CE794FB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048C2-2A52-448B-A19B-20983849EBDB}" type="datetimeFigureOut">
              <a:rPr lang="ru-RU"/>
              <a:pPr>
                <a:defRPr/>
              </a:pPr>
              <a:t>12.04.2021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5D262-974E-4078-BAF8-9A0D6BFD6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57880-66FE-481E-A0A5-094F77866E5F}" type="datetimeFigureOut">
              <a:rPr lang="ru-RU"/>
              <a:pPr>
                <a:defRPr/>
              </a:pPr>
              <a:t>12.04.2021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3C387-A4D4-4E06-9FD0-155FEFBDE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D304D-6844-4B22-B532-6258718D93E2}" type="datetimeFigureOut">
              <a:rPr lang="ru-RU"/>
              <a:pPr>
                <a:defRPr/>
              </a:pPr>
              <a:t>12.04.2021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3B4CD-0E3C-450D-80D3-DEA335C67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56738-57A8-4399-98C0-86F045F77802}" type="datetimeFigureOut">
              <a:rPr lang="ru-RU"/>
              <a:pPr>
                <a:defRPr/>
              </a:pPr>
              <a:t>12.04.2021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B0AE5-0C76-42F0-B947-04A62FCAB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3C94BA-47F1-4546-899B-3B286979A5E1}" type="datetimeFigureOut">
              <a:rPr lang="ru-RU"/>
              <a:pPr>
                <a:defRPr/>
              </a:pPr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F5A0AC-D12A-4B20-9C66-70D53E06C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CeogV1tpjWRz6ge7A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656763" cy="2387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Ризики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і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виклики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сучасного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І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нтернет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-простору: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як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підготувати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вчителя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і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учня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?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/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 err="1" smtClean="0"/>
              <a:t>Бутурліна</a:t>
            </a:r>
            <a:r>
              <a:rPr lang="uk-UA" b="1" dirty="0" smtClean="0"/>
              <a:t> Оксана</a:t>
            </a:r>
            <a:r>
              <a:rPr lang="uk-UA" dirty="0" smtClean="0"/>
              <a:t>, </a:t>
            </a:r>
          </a:p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/>
              <a:t>кандидат філософських наук, </a:t>
            </a:r>
          </a:p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/>
              <a:t>завідувач кафедри управління інформаційно-освітніми проектами Дніпровської академії </a:t>
            </a:r>
            <a:r>
              <a:rPr lang="uk-UA" dirty="0" err="1" smtClean="0"/>
              <a:t>непервної</a:t>
            </a:r>
            <a:r>
              <a:rPr lang="uk-UA" dirty="0" smtClean="0"/>
              <a:t> освіти</a:t>
            </a:r>
            <a:endParaRPr lang="ru-RU" dirty="0"/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5518150" y="5349875"/>
            <a:ext cx="8937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b="1">
                <a:latin typeface="Calibri" pitchFamily="34" charset="0"/>
              </a:rPr>
              <a:t>Дніпро</a:t>
            </a:r>
          </a:p>
          <a:p>
            <a:pPr algn="ctr"/>
            <a:r>
              <a:rPr lang="uk-UA" b="1">
                <a:latin typeface="Calibri" pitchFamily="34" charset="0"/>
              </a:rPr>
              <a:t>2021</a:t>
            </a:r>
            <a:endParaRPr lang="ru-RU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2531" name="Picture 2" descr="D:\Материалы_МЕДИАФЕСТИВАЛЬ\Ш-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3555" name="Picture 2" descr="G:\Слайды_Катя\Слайды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9288" y="0"/>
            <a:ext cx="8628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Katerina\Desktop\_DSC12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836613"/>
            <a:ext cx="9144000" cy="505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Delux\Desktop\DSC_03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12875"/>
            <a:ext cx="918845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Delux\Desktop\Жива Петриківка_5 червн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7651" name="Picture 2" descr="C:\Users\Katerina\Desktop\Медиафестиваль\Дипломи_Ми небайдужі\Малюн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Katerina\Desktop\Фото-фото\фб\5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08050"/>
            <a:ext cx="91440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Katerina\Desktop\Разом у майбутнє!\Конкур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620713"/>
            <a:ext cx="8885237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3" name="Picture 2" descr="C:\Users\Katerina\Desktop\Фест-Петриковка\Фото\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2538" y="-228600"/>
            <a:ext cx="968692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Katerina\Desktop\128249541_3431891890241491_848202134591086073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33375"/>
            <a:ext cx="9104313" cy="616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888" y="365125"/>
            <a:ext cx="9496425" cy="632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163" y="0"/>
            <a:ext cx="10515600" cy="1325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ЦИФРОВЕ ПОКОЛІННЯ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2770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2771" name="Picture 2" descr="C:\Users\Katerina\Desktop\Новогодний Медиафестиваль\Меди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-1588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3795" name="Picture 2" descr="C:\Users\Katerina\Desktop\Новогодний Медиафестиваль\Медіафестиваль_презентаці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 descr="C:\Users\Katerina\Desktop\Новогодний Медиафестиваль\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 descr="C:\Users\Katerina\Desktop\Новогодний Медиафестиваль\nagrajdeniya-sotrudnikov_2_11111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2150" y="4752975"/>
            <a:ext cx="17018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481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4819" name="Picture 2" descr="C:\Users\Katerina\Desktop\Новогодний Медиафестиваль\Фото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584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5843" name="Picture 2" descr="C:\Users\Katerina\Desktop\Новогодний Медиафестиваль\Фото\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686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6867" name="Picture 2" descr="C:\Users\Katerina\Desktop\Новогодний Медиафестиваль\Фото\4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 descr="C:\Users\Katerina\Desktop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C:\Users\Delux\Desktop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Users\Katerina\Desktop\Формула миру\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8288" y="666750"/>
            <a:ext cx="911542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59013" y="476250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</a:rPr>
              <a:t>Обласний </a:t>
            </a:r>
            <a:r>
              <a:rPr lang="uk-UA" b="1" dirty="0" err="1" smtClean="0">
                <a:solidFill>
                  <a:srgbClr val="C00000"/>
                </a:solidFill>
              </a:rPr>
              <a:t>медіаконкурс</a:t>
            </a:r>
            <a:r>
              <a:rPr lang="uk-UA" b="1" dirty="0" smtClean="0">
                <a:solidFill>
                  <a:srgbClr val="C00000"/>
                </a:solidFill>
              </a:rPr>
              <a:t/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«Формула миру»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9938" name="Picture 3" descr="C:\Users\Katerina\Desktop\сформированное-сердце-химических-формул-1618566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9288" y="2173288"/>
            <a:ext cx="422592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11900" y="2565400"/>
            <a:ext cx="4065588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Кожен із учасників має запропонувати свою «формулу миру», задум якої розкриється в авторських </a:t>
            </a:r>
            <a:r>
              <a:rPr lang="uk-UA" sz="3000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медіатворах</a:t>
            </a:r>
            <a:endParaRPr lang="uk-UA" sz="3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59013" y="476250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</a:rPr>
              <a:t>Обласний </a:t>
            </a:r>
            <a:r>
              <a:rPr lang="uk-UA" b="1" dirty="0" err="1" smtClean="0">
                <a:solidFill>
                  <a:srgbClr val="C00000"/>
                </a:solidFill>
              </a:rPr>
              <a:t>медіаконкурс</a:t>
            </a:r>
            <a:r>
              <a:rPr lang="uk-UA" b="1" dirty="0" smtClean="0">
                <a:solidFill>
                  <a:srgbClr val="C00000"/>
                </a:solidFill>
              </a:rPr>
              <a:t/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«Формула миру»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62" name="Picture 3" descr="C:\Users\Katerina\Desktop\сформированное-сердце-химических-формул-1618566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9288" y="2173288"/>
            <a:ext cx="422592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600825" y="2565400"/>
            <a:ext cx="3635375" cy="3784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Категорії учасників: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учні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педагоги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000" dirty="0">
              <a:solidFill>
                <a:srgbClr val="00206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000" dirty="0">
                <a:solidFill>
                  <a:srgbClr val="00B050"/>
                </a:solidFill>
                <a:latin typeface="+mn-lt"/>
              </a:rPr>
              <a:t>студенти ПТУ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000" dirty="0">
                <a:solidFill>
                  <a:srgbClr val="00B050"/>
                </a:solidFill>
                <a:latin typeface="+mn-lt"/>
              </a:rPr>
              <a:t>та коледжів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11400" y="404813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</a:rPr>
              <a:t>Обласний </a:t>
            </a:r>
            <a:r>
              <a:rPr lang="uk-UA" b="1" dirty="0" err="1" smtClean="0">
                <a:solidFill>
                  <a:srgbClr val="C00000"/>
                </a:solidFill>
              </a:rPr>
              <a:t>медіаконкурс</a:t>
            </a:r>
            <a:r>
              <a:rPr lang="uk-UA" b="1" dirty="0" smtClean="0">
                <a:solidFill>
                  <a:srgbClr val="C00000"/>
                </a:solidFill>
              </a:rPr>
              <a:t/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«Формула миру»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1400" y="2205038"/>
            <a:ext cx="8064500" cy="4246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Номінації: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000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Постер</a:t>
            </a:r>
            <a:endParaRPr lang="uk-UA" sz="3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000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Фотографія-мотиватор</a:t>
            </a:r>
            <a:endParaRPr lang="uk-UA" sz="3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Соціальний ролик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Пост у </a:t>
            </a:r>
            <a:r>
              <a:rPr lang="uk-UA" sz="3000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соцмережах</a:t>
            </a:r>
            <a:endParaRPr lang="uk-UA" sz="3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1987" name="Picture 3" descr="C:\Users\Katerina\Desktop\сформированное-сердце-химических-формул-1618566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7550" y="2060575"/>
            <a:ext cx="2519363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363" name="Picture 2" descr="G:\Детское медиатворчество\Слайд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9713" y="0"/>
            <a:ext cx="91741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C:\Users\Katerina\Desktop\Формула миру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74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59013" y="476250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</a:rPr>
              <a:t>Долучайся до конкурсу</a:t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«Формула миру»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3010" name="Picture 3" descr="C:\Users\Katerina\Desktop\сформированное-сердце-химических-формул-1618566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9288" y="2173288"/>
            <a:ext cx="422592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Прямоугольник 3"/>
          <p:cNvSpPr>
            <a:spLocks noChangeArrowheads="1"/>
          </p:cNvSpPr>
          <p:nvPr/>
        </p:nvSpPr>
        <p:spPr bwMode="auto">
          <a:xfrm>
            <a:off x="6600825" y="2565400"/>
            <a:ext cx="36353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000">
                <a:solidFill>
                  <a:srgbClr val="002060"/>
                </a:solidFill>
                <a:latin typeface="Calibri" pitchFamily="34" charset="0"/>
              </a:rPr>
              <a:t>Посилання для реєстрації</a:t>
            </a:r>
          </a:p>
          <a:p>
            <a:pPr algn="ctr"/>
            <a:r>
              <a:rPr lang="en-US" sz="3000">
                <a:solidFill>
                  <a:srgbClr val="00B050"/>
                </a:solidFill>
                <a:latin typeface="Calibri" pitchFamily="34" charset="0"/>
                <a:hlinkClick r:id="rId3"/>
              </a:rPr>
              <a:t>https://forms.gle/CeogV1tpjWRz6ge7A</a:t>
            </a:r>
            <a:endParaRPr lang="uk-UA" sz="3000">
              <a:solidFill>
                <a:srgbClr val="00B050"/>
              </a:solidFill>
              <a:latin typeface="Calibri" pitchFamily="34" charset="0"/>
            </a:endParaRPr>
          </a:p>
          <a:p>
            <a:pPr algn="ctr"/>
            <a:endParaRPr lang="uk-UA" sz="3000">
              <a:solidFill>
                <a:srgbClr val="00B050"/>
              </a:solidFill>
              <a:latin typeface="Calibri" pitchFamily="34" charset="0"/>
            </a:endParaRPr>
          </a:p>
          <a:p>
            <a:pPr algn="ctr"/>
            <a:r>
              <a:rPr lang="uk-UA" sz="3000">
                <a:solidFill>
                  <a:srgbClr val="00B050"/>
                </a:solidFill>
                <a:latin typeface="Calibri" pitchFamily="34" charset="0"/>
              </a:rPr>
              <a:t>Вимоги на сайті ДАНО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Програма розвитку </a:t>
            </a:r>
            <a:r>
              <a:rPr lang="uk-UA" sz="32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інфо</a:t>
            </a: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-медійної грамотності </a:t>
            </a: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вчителів Дніпропетровщини 2014-2021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22475"/>
            <a:ext cx="10515600" cy="415448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/>
              <a:t>Тематичні курси за напрямками: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err="1" smtClean="0"/>
              <a:t>Медіаосвіта</a:t>
            </a:r>
            <a:r>
              <a:rPr lang="uk-UA" dirty="0" smtClean="0"/>
              <a:t>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Імідж в інтернет-середовищі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Організація дистанційного навчання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Ризики і виклики сучасного медіапростору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Педагогічна </a:t>
            </a:r>
            <a:r>
              <a:rPr lang="uk-UA" dirty="0" err="1" smtClean="0"/>
              <a:t>медіатворчість</a:t>
            </a:r>
            <a:endParaRPr lang="uk-UA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Експериментальна діяльність в сфері </a:t>
            </a:r>
            <a:r>
              <a:rPr lang="uk-UA" dirty="0" err="1" smtClean="0"/>
              <a:t>медіаосвіти</a:t>
            </a:r>
            <a:endParaRPr lang="uk-UA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6 г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один/30 годин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38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4963" y="1166813"/>
            <a:ext cx="533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Вивчай та розрізняй: інфо-медійна грамотність»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19750" y="801688"/>
            <a:ext cx="5837238" cy="5610225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90600" y="517525"/>
            <a:ext cx="5216525" cy="45259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Участь у програмах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IREX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«Я </a:t>
            </a:r>
            <a:r>
              <a:rPr lang="uk-UA" sz="32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медіаграмотний</a:t>
            </a: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»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і</a:t>
            </a: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«Вивчай та розрізняй!»</a:t>
            </a:r>
          </a:p>
          <a:p>
            <a:pPr algn="ctr" fontAlgn="auto">
              <a:spcAft>
                <a:spcPts val="0"/>
              </a:spcAft>
              <a:defRPr/>
            </a:pPr>
            <a:endParaRPr lang="uk-UA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Проведення серії тренінгів для педагогічних працівників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області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3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66850" y="776288"/>
            <a:ext cx="9502775" cy="534511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563" y="492125"/>
            <a:ext cx="9053512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300" b="1" dirty="0" smtClean="0">
                <a:solidFill>
                  <a:srgbClr val="0070C0"/>
                </a:solidFill>
              </a:rPr>
              <a:t>Дніпровська академія неперервної освіти</a:t>
            </a:r>
            <a:br>
              <a:rPr lang="uk-UA" sz="3300" b="1" dirty="0" smtClean="0">
                <a:solidFill>
                  <a:srgbClr val="0070C0"/>
                </a:solidFill>
              </a:rPr>
            </a:br>
            <a:r>
              <a:rPr lang="uk-UA" sz="3300" b="1" dirty="0" smtClean="0">
                <a:solidFill>
                  <a:srgbClr val="0070C0"/>
                </a:solidFill>
              </a:rPr>
              <a:t>розвиток дитячої </a:t>
            </a:r>
            <a:r>
              <a:rPr lang="uk-UA" sz="3300" b="1" dirty="0" err="1" smtClean="0">
                <a:solidFill>
                  <a:srgbClr val="0070C0"/>
                </a:solidFill>
              </a:rPr>
              <a:t>медіатворчості</a:t>
            </a:r>
            <a:r>
              <a:rPr lang="uk-UA" sz="3300" b="1" dirty="0" smtClean="0">
                <a:solidFill>
                  <a:srgbClr val="0070C0"/>
                </a:solidFill>
              </a:rPr>
              <a:t/>
            </a:r>
            <a:br>
              <a:rPr lang="uk-UA" sz="3300" b="1" dirty="0" smtClean="0">
                <a:solidFill>
                  <a:srgbClr val="0070C0"/>
                </a:solidFill>
              </a:rPr>
            </a:br>
            <a:r>
              <a:rPr lang="uk-UA" sz="3300" b="1" dirty="0" smtClean="0">
                <a:solidFill>
                  <a:srgbClr val="0070C0"/>
                </a:solidFill>
              </a:rPr>
              <a:t>створення виховного </a:t>
            </a:r>
            <a:r>
              <a:rPr lang="uk-UA" sz="3300" b="1" dirty="0" err="1" smtClean="0">
                <a:solidFill>
                  <a:srgbClr val="0070C0"/>
                </a:solidFill>
              </a:rPr>
              <a:t>медіаконтенту</a:t>
            </a:r>
            <a:endParaRPr lang="ru-RU" sz="3300" b="1" dirty="0">
              <a:solidFill>
                <a:srgbClr val="0070C0"/>
              </a:solidFill>
            </a:endParaRPr>
          </a:p>
        </p:txBody>
      </p:sp>
      <p:pic>
        <p:nvPicPr>
          <p:cNvPr id="19458" name="Picture 2" descr="C:\Users\Katerina\Desktop\Формула миру\1_EqCb-ba7g7-4LqTDjNq4yQ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3475" y="1773238"/>
            <a:ext cx="78232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69513" y="69850"/>
            <a:ext cx="199707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3" name="Picture 2" descr="C:\Users\Delux\Desktop\Рисун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C:\Users\Katerina\Desktop\Формула миру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67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 descr="C:\Users\Katerina\Desktop\АУП\Рисунок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67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D:\Материалы_МЕДИАФЕСТИВАЛЬ\FotoJet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144</Words>
  <Application>Microsoft Office PowerPoint</Application>
  <PresentationFormat>Custom</PresentationFormat>
  <Paragraphs>49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Calibri</vt:lpstr>
      <vt:lpstr>Arial</vt:lpstr>
      <vt:lpstr>Calibri Light</vt:lpstr>
      <vt:lpstr>Тема Office</vt:lpstr>
      <vt:lpstr>Ризики і виклики сучасного Інтернет-простору:  як підготувати вчителя і учня?</vt:lpstr>
      <vt:lpstr>ЦИФРОВЕ ПОКОЛІННЯ</vt:lpstr>
      <vt:lpstr>Слайд 3</vt:lpstr>
      <vt:lpstr>Програма розвитку інфо-медійної грамотності  вчителів Дніпропетровщини 2014-2021</vt:lpstr>
      <vt:lpstr>Слайд 5</vt:lpstr>
      <vt:lpstr>Слайд 6</vt:lpstr>
      <vt:lpstr>Дніпровська академія неперервної освіти розвиток дитячої медіатворчості створення виховного медіаконтенту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Обласний медіаконкурс «Формула миру»</vt:lpstr>
      <vt:lpstr>Обласний медіаконкурс «Формула миру»</vt:lpstr>
      <vt:lpstr>Обласний медіаконкурс «Формула миру»</vt:lpstr>
      <vt:lpstr>Долучайся до конкурсу «Формула миру»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Ризики і виклики сучасного Інтернет-простору: учні та вчителів</dc:title>
  <dc:creator>KAB-117 2</dc:creator>
  <cp:lastModifiedBy>user</cp:lastModifiedBy>
  <cp:revision>8</cp:revision>
  <dcterms:created xsi:type="dcterms:W3CDTF">2021-03-23T16:00:20Z</dcterms:created>
  <dcterms:modified xsi:type="dcterms:W3CDTF">2021-04-12T12:43:57Z</dcterms:modified>
</cp:coreProperties>
</file>